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74" r:id="rId3"/>
    <p:sldId id="286" r:id="rId4"/>
    <p:sldId id="288" r:id="rId5"/>
    <p:sldId id="298" r:id="rId6"/>
    <p:sldId id="300" r:id="rId7"/>
    <p:sldId id="276" r:id="rId8"/>
    <p:sldId id="289" r:id="rId9"/>
    <p:sldId id="290" r:id="rId10"/>
    <p:sldId id="293" r:id="rId11"/>
    <p:sldId id="301" r:id="rId12"/>
    <p:sldId id="294" r:id="rId13"/>
    <p:sldId id="302" r:id="rId14"/>
    <p:sldId id="281" r:id="rId15"/>
    <p:sldId id="278" r:id="rId16"/>
    <p:sldId id="279" r:id="rId17"/>
    <p:sldId id="303" r:id="rId18"/>
    <p:sldId id="266" r:id="rId19"/>
  </p:sldIdLst>
  <p:sldSz cx="24384000" cy="13716000"/>
  <p:notesSz cx="6858000" cy="9144000"/>
  <p:embeddedFontLst>
    <p:embeddedFont>
      <p:font typeface="DM Sans" pitchFamily="2" charset="77"/>
      <p:regular r:id="rId21"/>
      <p:bold r:id="rId22"/>
      <p:italic r:id="rId23"/>
      <p:boldItalic r:id="rId24"/>
    </p:embeddedFont>
    <p:embeddedFont>
      <p:font typeface="DM Sans Bold" panose="020B0604020202020204" pitchFamily="34" charset="0"/>
      <p:regular r:id="rId25"/>
      <p:bold r:id="rId26"/>
    </p:embeddedFont>
    <p:embeddedFont>
      <p:font typeface="Helvetica Neue" panose="02000503000000020004" pitchFamily="2"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ihH1vNyg/CnUTnfcUGcTNGEeCac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146"/>
    <p:restoredTop sz="77628" autoAdjust="0"/>
  </p:normalViewPr>
  <p:slideViewPr>
    <p:cSldViewPr snapToGrid="0">
      <p:cViewPr varScale="1">
        <p:scale>
          <a:sx n="44" d="100"/>
          <a:sy n="44" d="100"/>
        </p:scale>
        <p:origin x="472" y="2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customschemas.google.com/relationships/presentationmetadata" Target="metadata"/><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EN_Grafovi%20za%20prezentaciju_MedDiet%20anketa_Westin.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EN_Grafovi%20za%20prezentaciju_MedDiet%20anketa_Westin.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EN_Grafovi%20za%20prezentaciju_MedDiet%20anketa_Westin.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EN_Grafovi%20za%20prezentaciju_MedDiet%20anketa_Westin.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ivica\Desktop\Istraz&#780;ivanje_Kantine_MedDiet4Campus\Analiza%20anketnog%20istraz&#780;ivanja\Grafovi%20za%20prezentaciju_MedDiet%20anketa_Westin.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Sheet1!$N$365</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Sheet1!$M$366:$M$368</c:f>
              <c:strCache>
                <c:ptCount val="3"/>
                <c:pt idx="0">
                  <c:v>Mediterranean tortilla with eggs</c:v>
                </c:pt>
                <c:pt idx="1">
                  <c:v>Mediterranean tortilla with fish</c:v>
                </c:pt>
                <c:pt idx="2">
                  <c:v>Roasted almonds and dried fruit</c:v>
                </c:pt>
              </c:strCache>
            </c:strRef>
          </c:cat>
          <c:val>
            <c:numRef>
              <c:f>Sheet1!$N$366:$N$368</c:f>
              <c:numCache>
                <c:formatCode>0.0%</c:formatCode>
                <c:ptCount val="3"/>
                <c:pt idx="0">
                  <c:v>0.78900000000000003</c:v>
                </c:pt>
                <c:pt idx="1">
                  <c:v>0.72299999999999998</c:v>
                </c:pt>
                <c:pt idx="2">
                  <c:v>0.877</c:v>
                </c:pt>
              </c:numCache>
            </c:numRef>
          </c:val>
          <c:extLst>
            <c:ext xmlns:c16="http://schemas.microsoft.com/office/drawing/2014/chart" uri="{C3380CC4-5D6E-409C-BE32-E72D297353CC}">
              <c16:uniqueId val="{00000000-1074-8647-81F9-876FDE4D1537}"/>
            </c:ext>
          </c:extLst>
        </c:ser>
        <c:ser>
          <c:idx val="1"/>
          <c:order val="1"/>
          <c:tx>
            <c:strRef>
              <c:f>Sheet1!$O$365</c:f>
              <c:strCache>
                <c:ptCount val="1"/>
                <c:pt idx="0">
                  <c:v>Not sure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Sheet1!$M$366:$M$368</c:f>
              <c:strCache>
                <c:ptCount val="3"/>
                <c:pt idx="0">
                  <c:v>Mediterranean tortilla with eggs</c:v>
                </c:pt>
                <c:pt idx="1">
                  <c:v>Mediterranean tortilla with fish</c:v>
                </c:pt>
                <c:pt idx="2">
                  <c:v>Roasted almonds and dried fruit</c:v>
                </c:pt>
              </c:strCache>
            </c:strRef>
          </c:cat>
          <c:val>
            <c:numRef>
              <c:f>Sheet1!$O$366:$O$368</c:f>
              <c:numCache>
                <c:formatCode>0.0%</c:formatCode>
                <c:ptCount val="3"/>
                <c:pt idx="0" formatCode="0%">
                  <c:v>0.14099999999999999</c:v>
                </c:pt>
                <c:pt idx="1">
                  <c:v>0.191</c:v>
                </c:pt>
                <c:pt idx="2" formatCode="0%">
                  <c:v>0.11</c:v>
                </c:pt>
              </c:numCache>
            </c:numRef>
          </c:val>
          <c:extLst>
            <c:ext xmlns:c16="http://schemas.microsoft.com/office/drawing/2014/chart" uri="{C3380CC4-5D6E-409C-BE32-E72D297353CC}">
              <c16:uniqueId val="{00000001-1074-8647-81F9-876FDE4D1537}"/>
            </c:ext>
          </c:extLst>
        </c:ser>
        <c:ser>
          <c:idx val="2"/>
          <c:order val="2"/>
          <c:tx>
            <c:strRef>
              <c:f>Sheet1!$P$365</c:f>
              <c:strCache>
                <c:ptCount val="1"/>
                <c:pt idx="0">
                  <c:v>No</c:v>
                </c:pt>
              </c:strCache>
            </c:strRef>
          </c:tx>
          <c:spPr>
            <a:solidFill>
              <a:schemeClr val="accent3"/>
            </a:solidFill>
            <a:ln>
              <a:noFill/>
            </a:ln>
            <a:effectLst/>
          </c:spPr>
          <c:invertIfNegative val="0"/>
          <c:dLbls>
            <c:dLbl>
              <c:idx val="2"/>
              <c:layout>
                <c:manualLayout>
                  <c:x val="1.756576575886448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074-8647-81F9-876FDE4D1537}"/>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Sheet1!$M$366:$M$368</c:f>
              <c:strCache>
                <c:ptCount val="3"/>
                <c:pt idx="0">
                  <c:v>Mediterranean tortilla with eggs</c:v>
                </c:pt>
                <c:pt idx="1">
                  <c:v>Mediterranean tortilla with fish</c:v>
                </c:pt>
                <c:pt idx="2">
                  <c:v>Roasted almonds and dried fruit</c:v>
                </c:pt>
              </c:strCache>
            </c:strRef>
          </c:cat>
          <c:val>
            <c:numRef>
              <c:f>Sheet1!$P$366:$P$368</c:f>
              <c:numCache>
                <c:formatCode>0.0%</c:formatCode>
                <c:ptCount val="3"/>
                <c:pt idx="0" formatCode="0%">
                  <c:v>7.0000000000000007E-2</c:v>
                </c:pt>
                <c:pt idx="1">
                  <c:v>8.5999999999999993E-2</c:v>
                </c:pt>
                <c:pt idx="2">
                  <c:v>1.2999999999999999E-2</c:v>
                </c:pt>
              </c:numCache>
            </c:numRef>
          </c:val>
          <c:extLst>
            <c:ext xmlns:c16="http://schemas.microsoft.com/office/drawing/2014/chart" uri="{C3380CC4-5D6E-409C-BE32-E72D297353CC}">
              <c16:uniqueId val="{00000002-1074-8647-81F9-876FDE4D1537}"/>
            </c:ext>
          </c:extLst>
        </c:ser>
        <c:dLbls>
          <c:showLegendKey val="0"/>
          <c:showVal val="0"/>
          <c:showCatName val="0"/>
          <c:showSerName val="0"/>
          <c:showPercent val="0"/>
          <c:showBubbleSize val="0"/>
        </c:dLbls>
        <c:gapWidth val="150"/>
        <c:overlap val="100"/>
        <c:axId val="1309242943"/>
        <c:axId val="1309238911"/>
      </c:barChart>
      <c:catAx>
        <c:axId val="130924294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309238911"/>
        <c:crossesAt val="0"/>
        <c:auto val="1"/>
        <c:lblAlgn val="ctr"/>
        <c:lblOffset val="100"/>
        <c:noMultiLvlLbl val="0"/>
      </c:catAx>
      <c:valAx>
        <c:axId val="1309238911"/>
        <c:scaling>
          <c:orientation val="minMax"/>
          <c:max val="1"/>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3092429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825131233595798"/>
          <c:y val="5.0925925925925923E-2"/>
          <c:w val="0.5732556867891514"/>
          <c:h val="0.56001340583988357"/>
        </c:manualLayout>
      </c:layout>
      <c:barChart>
        <c:barDir val="bar"/>
        <c:grouping val="stacked"/>
        <c:varyColors val="0"/>
        <c:ser>
          <c:idx val="0"/>
          <c:order val="0"/>
          <c:tx>
            <c:strRef>
              <c:f>Sheet1!$N$388</c:f>
              <c:strCache>
                <c:ptCount val="1"/>
                <c:pt idx="0">
                  <c:v>Too low</c:v>
                </c:pt>
              </c:strCache>
            </c:strRef>
          </c:tx>
          <c:spPr>
            <a:solidFill>
              <a:schemeClr val="accent1"/>
            </a:solidFill>
            <a:ln>
              <a:noFill/>
            </a:ln>
            <a:effectLst/>
          </c:spPr>
          <c:invertIfNegative val="0"/>
          <c:cat>
            <c:strRef>
              <c:f>Sheet1!$M$389:$M$391</c:f>
              <c:strCache>
                <c:ptCount val="3"/>
                <c:pt idx="1">
                  <c:v>Mediterranean tortilla</c:v>
                </c:pt>
                <c:pt idx="2">
                  <c:v>Roasted almonds and dried fruit</c:v>
                </c:pt>
              </c:strCache>
            </c:strRef>
          </c:cat>
          <c:val>
            <c:numRef>
              <c:f>Sheet1!$N$389:$N$391</c:f>
              <c:numCache>
                <c:formatCode>0%</c:formatCode>
                <c:ptCount val="3"/>
                <c:pt idx="1">
                  <c:v>0</c:v>
                </c:pt>
                <c:pt idx="2" formatCode="0.0%">
                  <c:v>1.4E-2</c:v>
                </c:pt>
              </c:numCache>
            </c:numRef>
          </c:val>
          <c:extLst>
            <c:ext xmlns:c16="http://schemas.microsoft.com/office/drawing/2014/chart" uri="{C3380CC4-5D6E-409C-BE32-E72D297353CC}">
              <c16:uniqueId val="{00000000-8F05-B645-9FC4-BA3B4C21CF33}"/>
            </c:ext>
          </c:extLst>
        </c:ser>
        <c:ser>
          <c:idx val="1"/>
          <c:order val="1"/>
          <c:tx>
            <c:strRef>
              <c:f>Sheet1!$O$388</c:f>
              <c:strCache>
                <c:ptCount val="1"/>
                <c:pt idx="0">
                  <c:v>Acceptable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Sheet1!$M$389:$M$391</c:f>
              <c:strCache>
                <c:ptCount val="3"/>
                <c:pt idx="1">
                  <c:v>Mediterranean tortilla</c:v>
                </c:pt>
                <c:pt idx="2">
                  <c:v>Roasted almonds and dried fruit</c:v>
                </c:pt>
              </c:strCache>
            </c:strRef>
          </c:cat>
          <c:val>
            <c:numRef>
              <c:f>Sheet1!$O$389:$O$391</c:f>
              <c:numCache>
                <c:formatCode>0.0%</c:formatCode>
                <c:ptCount val="3"/>
                <c:pt idx="1">
                  <c:v>0.47699999999999998</c:v>
                </c:pt>
                <c:pt idx="2">
                  <c:v>0.72599999999999998</c:v>
                </c:pt>
              </c:numCache>
            </c:numRef>
          </c:val>
          <c:extLst>
            <c:ext xmlns:c16="http://schemas.microsoft.com/office/drawing/2014/chart" uri="{C3380CC4-5D6E-409C-BE32-E72D297353CC}">
              <c16:uniqueId val="{00000001-8F05-B645-9FC4-BA3B4C21CF33}"/>
            </c:ext>
          </c:extLst>
        </c:ser>
        <c:ser>
          <c:idx val="2"/>
          <c:order val="2"/>
          <c:tx>
            <c:strRef>
              <c:f>Sheet1!$P$388</c:f>
              <c:strCache>
                <c:ptCount val="1"/>
                <c:pt idx="0">
                  <c:v>Too high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Sheet1!$M$389:$M$391</c:f>
              <c:strCache>
                <c:ptCount val="3"/>
                <c:pt idx="1">
                  <c:v>Mediterranean tortilla</c:v>
                </c:pt>
                <c:pt idx="2">
                  <c:v>Roasted almonds and dried fruit</c:v>
                </c:pt>
              </c:strCache>
            </c:strRef>
          </c:cat>
          <c:val>
            <c:numRef>
              <c:f>Sheet1!$P$389:$P$391</c:f>
              <c:numCache>
                <c:formatCode>0.0%</c:formatCode>
                <c:ptCount val="3"/>
                <c:pt idx="1">
                  <c:v>0.52300000000000002</c:v>
                </c:pt>
                <c:pt idx="2" formatCode="0%">
                  <c:v>0.26</c:v>
                </c:pt>
              </c:numCache>
            </c:numRef>
          </c:val>
          <c:extLst>
            <c:ext xmlns:c16="http://schemas.microsoft.com/office/drawing/2014/chart" uri="{C3380CC4-5D6E-409C-BE32-E72D297353CC}">
              <c16:uniqueId val="{00000002-8F05-B645-9FC4-BA3B4C21CF33}"/>
            </c:ext>
          </c:extLst>
        </c:ser>
        <c:dLbls>
          <c:showLegendKey val="0"/>
          <c:showVal val="0"/>
          <c:showCatName val="0"/>
          <c:showSerName val="0"/>
          <c:showPercent val="0"/>
          <c:showBubbleSize val="0"/>
        </c:dLbls>
        <c:gapWidth val="150"/>
        <c:overlap val="100"/>
        <c:axId val="1285326143"/>
        <c:axId val="1309374911"/>
      </c:barChart>
      <c:catAx>
        <c:axId val="128532614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309374911"/>
        <c:crosses val="autoZero"/>
        <c:auto val="1"/>
        <c:lblAlgn val="ctr"/>
        <c:lblOffset val="100"/>
        <c:noMultiLvlLbl val="0"/>
      </c:catAx>
      <c:valAx>
        <c:axId val="1309374911"/>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285326143"/>
        <c:crosses val="autoZero"/>
        <c:crossBetween val="between"/>
      </c:valAx>
      <c:spPr>
        <a:noFill/>
        <a:ln>
          <a:noFill/>
        </a:ln>
        <a:effectLst/>
      </c:spPr>
    </c:plotArea>
    <c:legend>
      <c:legendPos val="b"/>
      <c:layout>
        <c:manualLayout>
          <c:xMode val="edge"/>
          <c:yMode val="edge"/>
          <c:x val="0.33297369312348513"/>
          <c:y val="0.80830473868628894"/>
          <c:w val="0.44378937007874009"/>
          <c:h val="9.8945666982243052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dLbls>
          <c:showLegendKey val="0"/>
          <c:showVal val="0"/>
          <c:showCatName val="0"/>
          <c:showSerName val="0"/>
          <c:showPercent val="0"/>
          <c:showBubbleSize val="0"/>
          <c:showLeaderLines val="0"/>
        </c:dLbls>
      </c:pie3D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Sheet1!$N$72</c:f>
              <c:strCache>
                <c:ptCount val="1"/>
                <c:pt idx="0">
                  <c:v>Not necessary</c:v>
                </c:pt>
              </c:strCache>
            </c:strRef>
          </c:tx>
          <c:spPr>
            <a:solidFill>
              <a:schemeClr val="accent1"/>
            </a:solidFill>
            <a:ln>
              <a:noFill/>
            </a:ln>
            <a:effectLst/>
          </c:spPr>
          <c:invertIfNegative val="0"/>
          <c:dLbls>
            <c:dLbl>
              <c:idx val="1"/>
              <c:layout>
                <c:manualLayout>
                  <c:x val="-9.6976324032260284E-3"/>
                  <c:y val="-9.53376629811111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0F5-0248-809F-01723D27CC85}"/>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Sheet1!$M$73:$M$74</c:f>
              <c:strCache>
                <c:ptCount val="2"/>
                <c:pt idx="0">
                  <c:v>New cooked dishes</c:v>
                </c:pt>
                <c:pt idx="1">
                  <c:v>Takeaway products </c:v>
                </c:pt>
              </c:strCache>
            </c:strRef>
          </c:cat>
          <c:val>
            <c:numRef>
              <c:f>Sheet1!$N$73:$N$74</c:f>
              <c:numCache>
                <c:formatCode>0.0%</c:formatCode>
                <c:ptCount val="2"/>
                <c:pt idx="0">
                  <c:v>7.2999999999999995E-2</c:v>
                </c:pt>
                <c:pt idx="1">
                  <c:v>7.4999999999999997E-2</c:v>
                </c:pt>
              </c:numCache>
            </c:numRef>
          </c:val>
          <c:extLst>
            <c:ext xmlns:c16="http://schemas.microsoft.com/office/drawing/2014/chart" uri="{C3380CC4-5D6E-409C-BE32-E72D297353CC}">
              <c16:uniqueId val="{00000000-F0F5-0248-809F-01723D27CC85}"/>
            </c:ext>
          </c:extLst>
        </c:ser>
        <c:ser>
          <c:idx val="1"/>
          <c:order val="1"/>
          <c:tx>
            <c:strRef>
              <c:f>Sheet1!$O$72</c:f>
              <c:strCache>
                <c:ptCount val="1"/>
                <c:pt idx="0">
                  <c:v>Not sure it is necessary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Sheet1!$M$73:$M$74</c:f>
              <c:strCache>
                <c:ptCount val="2"/>
                <c:pt idx="0">
                  <c:v>New cooked dishes</c:v>
                </c:pt>
                <c:pt idx="1">
                  <c:v>Takeaway products </c:v>
                </c:pt>
              </c:strCache>
            </c:strRef>
          </c:cat>
          <c:val>
            <c:numRef>
              <c:f>Sheet1!$O$73:$O$74</c:f>
              <c:numCache>
                <c:formatCode>0.0%</c:formatCode>
                <c:ptCount val="2"/>
                <c:pt idx="0">
                  <c:v>0.24299999999999999</c:v>
                </c:pt>
                <c:pt idx="1">
                  <c:v>0.16300000000000001</c:v>
                </c:pt>
              </c:numCache>
            </c:numRef>
          </c:val>
          <c:extLst>
            <c:ext xmlns:c16="http://schemas.microsoft.com/office/drawing/2014/chart" uri="{C3380CC4-5D6E-409C-BE32-E72D297353CC}">
              <c16:uniqueId val="{00000001-F0F5-0248-809F-01723D27CC85}"/>
            </c:ext>
          </c:extLst>
        </c:ser>
        <c:ser>
          <c:idx val="2"/>
          <c:order val="2"/>
          <c:tx>
            <c:strRef>
              <c:f>Sheet1!$P$72</c:f>
              <c:strCache>
                <c:ptCount val="1"/>
                <c:pt idx="0">
                  <c:v>It is necessary</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Sheet1!$M$73:$M$74</c:f>
              <c:strCache>
                <c:ptCount val="2"/>
                <c:pt idx="0">
                  <c:v>New cooked dishes</c:v>
                </c:pt>
                <c:pt idx="1">
                  <c:v>Takeaway products </c:v>
                </c:pt>
              </c:strCache>
            </c:strRef>
          </c:cat>
          <c:val>
            <c:numRef>
              <c:f>Sheet1!$P$73:$P$74</c:f>
              <c:numCache>
                <c:formatCode>0.0%</c:formatCode>
                <c:ptCount val="2"/>
                <c:pt idx="0">
                  <c:v>0.68400000000000005</c:v>
                </c:pt>
                <c:pt idx="1">
                  <c:v>0.76200000000000001</c:v>
                </c:pt>
              </c:numCache>
            </c:numRef>
          </c:val>
          <c:extLst>
            <c:ext xmlns:c16="http://schemas.microsoft.com/office/drawing/2014/chart" uri="{C3380CC4-5D6E-409C-BE32-E72D297353CC}">
              <c16:uniqueId val="{00000002-F0F5-0248-809F-01723D27CC85}"/>
            </c:ext>
          </c:extLst>
        </c:ser>
        <c:dLbls>
          <c:showLegendKey val="0"/>
          <c:showVal val="0"/>
          <c:showCatName val="0"/>
          <c:showSerName val="0"/>
          <c:showPercent val="0"/>
          <c:showBubbleSize val="0"/>
        </c:dLbls>
        <c:gapWidth val="150"/>
        <c:overlap val="100"/>
        <c:axId val="722442048"/>
        <c:axId val="722328752"/>
      </c:barChart>
      <c:catAx>
        <c:axId val="7224420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HR"/>
          </a:p>
        </c:txPr>
        <c:crossAx val="722328752"/>
        <c:crosses val="autoZero"/>
        <c:auto val="1"/>
        <c:lblAlgn val="ctr"/>
        <c:lblOffset val="100"/>
        <c:noMultiLvlLbl val="0"/>
      </c:catAx>
      <c:valAx>
        <c:axId val="722328752"/>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HR"/>
          </a:p>
        </c:txPr>
        <c:crossAx val="7224420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B6C-4A45-B349-5A159C28C06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B6C-4A45-B349-5A159C28C0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B6C-4A45-B349-5A159C28C0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B6C-4A45-B349-5A159C28C064}"/>
              </c:ext>
            </c:extLst>
          </c:dPt>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Sheet1!$N$308:$N$311</c:f>
              <c:strCache>
                <c:ptCount val="4"/>
                <c:pt idx="0">
                  <c:v>No</c:v>
                </c:pt>
                <c:pt idx="1">
                  <c:v>Yes, roasted almonds and dried fruit</c:v>
                </c:pt>
                <c:pt idx="2">
                  <c:v>Yes, Mediterranean tortilla with fish</c:v>
                </c:pt>
                <c:pt idx="3">
                  <c:v>Yes, Mediterranean tortilla with eggs</c:v>
                </c:pt>
              </c:strCache>
            </c:strRef>
          </c:cat>
          <c:val>
            <c:numRef>
              <c:f>Sheet1!$O$308:$O$311</c:f>
              <c:numCache>
                <c:formatCode>0.0%</c:formatCode>
                <c:ptCount val="4"/>
                <c:pt idx="0">
                  <c:v>0.68100000000000005</c:v>
                </c:pt>
                <c:pt idx="1">
                  <c:v>9.8000000000000004E-2</c:v>
                </c:pt>
                <c:pt idx="2">
                  <c:v>0.126</c:v>
                </c:pt>
                <c:pt idx="3">
                  <c:v>9.5000000000000001E-2</c:v>
                </c:pt>
              </c:numCache>
            </c:numRef>
          </c:val>
          <c:extLst>
            <c:ext xmlns:c16="http://schemas.microsoft.com/office/drawing/2014/chart" uri="{C3380CC4-5D6E-409C-BE32-E72D297353CC}">
              <c16:uniqueId val="{00000008-2B6C-4A45-B349-5A159C28C064}"/>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8.2337988922969896E-2"/>
          <c:y val="0.55684652232826182"/>
          <c:w val="0.83532402215406021"/>
          <c:h val="0.42687037216298407"/>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Sheet1!$U$38:$U$45</c:f>
              <c:strCache>
                <c:ptCount val="8"/>
                <c:pt idx="0">
                  <c:v>I don't like eggs.</c:v>
                </c:pt>
                <c:pt idx="1">
                  <c:v>I don't like fish.</c:v>
                </c:pt>
                <c:pt idx="2">
                  <c:v>I don't like tortillas.</c:v>
                </c:pt>
                <c:pt idx="3">
                  <c:v>I don't like experimenting with my diet, I like to consume what I'm already used to.</c:v>
                </c:pt>
                <c:pt idx="4">
                  <c:v>The new product doesn't have attractive packaging.</c:v>
                </c:pt>
                <c:pt idx="5">
                  <c:v>The price of the new product is not acceptable to me.</c:v>
                </c:pt>
                <c:pt idx="6">
                  <c:v>I don't like the ingredients of the new product.</c:v>
                </c:pt>
                <c:pt idx="7">
                  <c:v>The current offer in the cafeteria is enough for me.</c:v>
                </c:pt>
              </c:strCache>
            </c:strRef>
          </c:cat>
          <c:val>
            <c:numRef>
              <c:f>Sheet1!$W$38:$W$45</c:f>
              <c:numCache>
                <c:formatCode>0.0%</c:formatCode>
                <c:ptCount val="8"/>
                <c:pt idx="0">
                  <c:v>3.2000000000000001E-2</c:v>
                </c:pt>
                <c:pt idx="1">
                  <c:v>5.1999999999999998E-2</c:v>
                </c:pt>
                <c:pt idx="2">
                  <c:v>4.2000000000000003E-2</c:v>
                </c:pt>
                <c:pt idx="3">
                  <c:v>0.111</c:v>
                </c:pt>
                <c:pt idx="4">
                  <c:v>2.5000000000000001E-2</c:v>
                </c:pt>
                <c:pt idx="5">
                  <c:v>0.26700000000000002</c:v>
                </c:pt>
                <c:pt idx="6">
                  <c:v>0.14499999999999999</c:v>
                </c:pt>
                <c:pt idx="7">
                  <c:v>0.309</c:v>
                </c:pt>
              </c:numCache>
            </c:numRef>
          </c:val>
          <c:extLst>
            <c:ext xmlns:c16="http://schemas.microsoft.com/office/drawing/2014/chart" uri="{C3380CC4-5D6E-409C-BE32-E72D297353CC}">
              <c16:uniqueId val="{00000000-2041-BE43-AAD2-BFF034E90D63}"/>
            </c:ext>
          </c:extLst>
        </c:ser>
        <c:dLbls>
          <c:showLegendKey val="0"/>
          <c:showVal val="0"/>
          <c:showCatName val="0"/>
          <c:showSerName val="0"/>
          <c:showPercent val="0"/>
          <c:showBubbleSize val="0"/>
        </c:dLbls>
        <c:gapWidth val="182"/>
        <c:axId val="1828042479"/>
        <c:axId val="1828044191"/>
        <c:extLst>
          <c:ext xmlns:c15="http://schemas.microsoft.com/office/drawing/2012/chart" uri="{02D57815-91ED-43cb-92C2-25804820EDAC}">
            <c15:filteredBarSeries>
              <c15:ser>
                <c:idx val="0"/>
                <c:order val="0"/>
                <c:spPr>
                  <a:solidFill>
                    <a:schemeClr val="accent1"/>
                  </a:solidFill>
                  <a:ln>
                    <a:noFill/>
                  </a:ln>
                  <a:effectLst/>
                </c:spPr>
                <c:invertIfNegative val="0"/>
                <c:cat>
                  <c:strRef>
                    <c:extLst>
                      <c:ext uri="{02D57815-91ED-43cb-92C2-25804820EDAC}">
                        <c15:formulaRef>
                          <c15:sqref>Sheet1!$U$38:$U$45</c15:sqref>
                        </c15:formulaRef>
                      </c:ext>
                    </c:extLst>
                    <c:strCache>
                      <c:ptCount val="8"/>
                      <c:pt idx="0">
                        <c:v>I don't like eggs.</c:v>
                      </c:pt>
                      <c:pt idx="1">
                        <c:v>I don't like fish.</c:v>
                      </c:pt>
                      <c:pt idx="2">
                        <c:v>I don't like tortillas.</c:v>
                      </c:pt>
                      <c:pt idx="3">
                        <c:v>I don't like experimenting with my diet, I like to consume what I'm already used to.</c:v>
                      </c:pt>
                      <c:pt idx="4">
                        <c:v>The new product doesn't have attractive packaging.</c:v>
                      </c:pt>
                      <c:pt idx="5">
                        <c:v>The price of the new product is not acceptable to me.</c:v>
                      </c:pt>
                      <c:pt idx="6">
                        <c:v>I don't like the ingredients of the new product.</c:v>
                      </c:pt>
                      <c:pt idx="7">
                        <c:v>The current offer in the cafeteria is enough for me.</c:v>
                      </c:pt>
                    </c:strCache>
                  </c:strRef>
                </c:cat>
                <c:val>
                  <c:numRef>
                    <c:extLst>
                      <c:ext uri="{02D57815-91ED-43cb-92C2-25804820EDAC}">
                        <c15:formulaRef>
                          <c15:sqref>Sheet1!$V$38:$V$45</c15:sqref>
                        </c15:formulaRef>
                      </c:ext>
                    </c:extLst>
                    <c:numCache>
                      <c:formatCode>General</c:formatCode>
                      <c:ptCount val="8"/>
                    </c:numCache>
                  </c:numRef>
                </c:val>
                <c:extLst>
                  <c:ext xmlns:c16="http://schemas.microsoft.com/office/drawing/2014/chart" uri="{C3380CC4-5D6E-409C-BE32-E72D297353CC}">
                    <c16:uniqueId val="{00000001-2041-BE43-AAD2-BFF034E90D63}"/>
                  </c:ext>
                </c:extLst>
              </c15:ser>
            </c15:filteredBarSeries>
          </c:ext>
        </c:extLst>
      </c:barChart>
      <c:catAx>
        <c:axId val="182804247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HR"/>
          </a:p>
        </c:txPr>
        <c:crossAx val="1828044191"/>
        <c:crosses val="autoZero"/>
        <c:auto val="1"/>
        <c:lblAlgn val="ctr"/>
        <c:lblOffset val="100"/>
        <c:noMultiLvlLbl val="0"/>
      </c:catAx>
      <c:valAx>
        <c:axId val="182804419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18280424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Sheet1!$U$48:$U$53</c:f>
              <c:strCache>
                <c:ptCount val="6"/>
                <c:pt idx="0">
                  <c:v>I don't like almonds or/nor cranberries.</c:v>
                </c:pt>
                <c:pt idx="1">
                  <c:v>I don't like experimenting with my diet, I like to consume what I'm already used to.</c:v>
                </c:pt>
                <c:pt idx="2">
                  <c:v>The new product doesn't have attractive packaging.</c:v>
                </c:pt>
                <c:pt idx="3">
                  <c:v>The price of the new product is not acceptable to me.</c:v>
                </c:pt>
                <c:pt idx="4">
                  <c:v>I don't like the ingredients of the new product.</c:v>
                </c:pt>
                <c:pt idx="5">
                  <c:v>The current offer in the cafeteria is enough for me.</c:v>
                </c:pt>
              </c:strCache>
            </c:strRef>
          </c:cat>
          <c:val>
            <c:numRef>
              <c:f>Sheet1!$V$48:$V$53</c:f>
              <c:numCache>
                <c:formatCode>0.0%</c:formatCode>
                <c:ptCount val="6"/>
                <c:pt idx="0">
                  <c:v>0.219</c:v>
                </c:pt>
                <c:pt idx="1">
                  <c:v>4.5999999999999999E-2</c:v>
                </c:pt>
                <c:pt idx="2">
                  <c:v>2.8000000000000001E-2</c:v>
                </c:pt>
                <c:pt idx="3">
                  <c:v>0.20599999999999999</c:v>
                </c:pt>
                <c:pt idx="4">
                  <c:v>8.8999999999999996E-2</c:v>
                </c:pt>
                <c:pt idx="5">
                  <c:v>0.27100000000000002</c:v>
                </c:pt>
              </c:numCache>
            </c:numRef>
          </c:val>
          <c:extLst>
            <c:ext xmlns:c16="http://schemas.microsoft.com/office/drawing/2014/chart" uri="{C3380CC4-5D6E-409C-BE32-E72D297353CC}">
              <c16:uniqueId val="{00000000-5E97-FE44-9260-05660F69CB4E}"/>
            </c:ext>
          </c:extLst>
        </c:ser>
        <c:dLbls>
          <c:showLegendKey val="0"/>
          <c:showVal val="0"/>
          <c:showCatName val="0"/>
          <c:showSerName val="0"/>
          <c:showPercent val="0"/>
          <c:showBubbleSize val="0"/>
        </c:dLbls>
        <c:gapWidth val="182"/>
        <c:axId val="602835184"/>
        <c:axId val="602864416"/>
      </c:barChart>
      <c:catAx>
        <c:axId val="6028351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602864416"/>
        <c:crosses val="autoZero"/>
        <c:auto val="1"/>
        <c:lblAlgn val="ctr"/>
        <c:lblOffset val="100"/>
        <c:noMultiLvlLbl val="0"/>
      </c:catAx>
      <c:valAx>
        <c:axId val="60286441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602835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spPr>
            <a:solidFill>
              <a:srgbClr val="00B0F0"/>
            </a:solidFill>
            <a:ln>
              <a:solidFill>
                <a:schemeClr val="accent1">
                  <a:lumMod val="60000"/>
                  <a:lumOff val="4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Sheet1!$U$38:$U$45</c:f>
              <c:strCache>
                <c:ptCount val="8"/>
                <c:pt idx="0">
                  <c:v>The product has Mediterranean ingredients.</c:v>
                </c:pt>
                <c:pt idx="1">
                  <c:v>It reminds me of eating at home.</c:v>
                </c:pt>
                <c:pt idx="2">
                  <c:v>It is good for my health.</c:v>
                </c:pt>
                <c:pt idx="3">
                  <c:v>I like trying new dishes.</c:v>
                </c:pt>
                <c:pt idx="4">
                  <c:v>Because of the attractive appearance of the product.</c:v>
                </c:pt>
                <c:pt idx="5">
                  <c:v>It can be consumed outside the restaurant.</c:v>
                </c:pt>
                <c:pt idx="6">
                  <c:v>Because of the adequate price of the product.</c:v>
                </c:pt>
                <c:pt idx="7">
                  <c:v>I bought it at the suggestion of a colleague/friend.</c:v>
                </c:pt>
              </c:strCache>
            </c:strRef>
          </c:cat>
          <c:val>
            <c:numRef>
              <c:f>Sheet1!$W$38:$W$45</c:f>
              <c:numCache>
                <c:formatCode>0.0%</c:formatCode>
                <c:ptCount val="8"/>
                <c:pt idx="0">
                  <c:v>0.34200000000000003</c:v>
                </c:pt>
                <c:pt idx="1">
                  <c:v>0.17399999999999999</c:v>
                </c:pt>
                <c:pt idx="2" formatCode="0%">
                  <c:v>0.47</c:v>
                </c:pt>
                <c:pt idx="3">
                  <c:v>0.63800000000000001</c:v>
                </c:pt>
                <c:pt idx="4">
                  <c:v>0.32900000000000001</c:v>
                </c:pt>
                <c:pt idx="5" formatCode="0%">
                  <c:v>0.53</c:v>
                </c:pt>
                <c:pt idx="6">
                  <c:v>3.4000000000000002E-2</c:v>
                </c:pt>
                <c:pt idx="7">
                  <c:v>0.154</c:v>
                </c:pt>
              </c:numCache>
            </c:numRef>
          </c:val>
          <c:extLst>
            <c:ext xmlns:c16="http://schemas.microsoft.com/office/drawing/2014/chart" uri="{C3380CC4-5D6E-409C-BE32-E72D297353CC}">
              <c16:uniqueId val="{00000000-4F57-E74E-AE3D-A45D4322A687}"/>
            </c:ext>
          </c:extLst>
        </c:ser>
        <c:dLbls>
          <c:showLegendKey val="0"/>
          <c:showVal val="0"/>
          <c:showCatName val="0"/>
          <c:showSerName val="0"/>
          <c:showPercent val="0"/>
          <c:showBubbleSize val="0"/>
        </c:dLbls>
        <c:gapWidth val="182"/>
        <c:axId val="1828042479"/>
        <c:axId val="1828044191"/>
        <c:extLst>
          <c:ext xmlns:c15="http://schemas.microsoft.com/office/drawing/2012/chart" uri="{02D57815-91ED-43cb-92C2-25804820EDAC}">
            <c15:filteredBarSeries>
              <c15:ser>
                <c:idx val="0"/>
                <c:order val="0"/>
                <c:spPr>
                  <a:solidFill>
                    <a:schemeClr val="accent1"/>
                  </a:solidFill>
                  <a:ln>
                    <a:noFill/>
                  </a:ln>
                  <a:effectLst/>
                </c:spPr>
                <c:invertIfNegative val="0"/>
                <c:cat>
                  <c:strRef>
                    <c:extLst>
                      <c:ext uri="{02D57815-91ED-43cb-92C2-25804820EDAC}">
                        <c15:formulaRef>
                          <c15:sqref>Sheet1!$U$38:$U$45</c15:sqref>
                        </c15:formulaRef>
                      </c:ext>
                    </c:extLst>
                    <c:strCache>
                      <c:ptCount val="8"/>
                      <c:pt idx="0">
                        <c:v>The product has Mediterranean ingredients.</c:v>
                      </c:pt>
                      <c:pt idx="1">
                        <c:v>It reminds me of eating at home.</c:v>
                      </c:pt>
                      <c:pt idx="2">
                        <c:v>It is good for my health.</c:v>
                      </c:pt>
                      <c:pt idx="3">
                        <c:v>I like trying new dishes.</c:v>
                      </c:pt>
                      <c:pt idx="4">
                        <c:v>Because of the attractive appearance of the product.</c:v>
                      </c:pt>
                      <c:pt idx="5">
                        <c:v>It can be consumed outside the restaurant.</c:v>
                      </c:pt>
                      <c:pt idx="6">
                        <c:v>Because of the adequate price of the product.</c:v>
                      </c:pt>
                      <c:pt idx="7">
                        <c:v>I bought it at the suggestion of a colleague/friend.</c:v>
                      </c:pt>
                    </c:strCache>
                  </c:strRef>
                </c:cat>
                <c:val>
                  <c:numRef>
                    <c:extLst>
                      <c:ext uri="{02D57815-91ED-43cb-92C2-25804820EDAC}">
                        <c15:formulaRef>
                          <c15:sqref>Sheet1!$V$38:$V$45</c15:sqref>
                        </c15:formulaRef>
                      </c:ext>
                    </c:extLst>
                    <c:numCache>
                      <c:formatCode>General</c:formatCode>
                      <c:ptCount val="8"/>
                    </c:numCache>
                  </c:numRef>
                </c:val>
                <c:extLst>
                  <c:ext xmlns:c16="http://schemas.microsoft.com/office/drawing/2014/chart" uri="{C3380CC4-5D6E-409C-BE32-E72D297353CC}">
                    <c16:uniqueId val="{00000001-4F57-E74E-AE3D-A45D4322A687}"/>
                  </c:ext>
                </c:extLst>
              </c15:ser>
            </c15:filteredBarSeries>
          </c:ext>
        </c:extLst>
      </c:barChart>
      <c:catAx>
        <c:axId val="182804247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1828044191"/>
        <c:crosses val="autoZero"/>
        <c:auto val="1"/>
        <c:lblAlgn val="ctr"/>
        <c:lblOffset val="100"/>
        <c:noMultiLvlLbl val="0"/>
      </c:catAx>
      <c:valAx>
        <c:axId val="182804419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18280424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dLbls>
            <c:dLbl>
              <c:idx val="0"/>
              <c:layout>
                <c:manualLayout>
                  <c:x val="7.0000000000000007E-2"/>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A55-B242-9FD0-C6A15F747B0C}"/>
                </c:ext>
              </c:extLst>
            </c:dLbl>
            <c:dLbl>
              <c:idx val="1"/>
              <c:layout>
                <c:manualLayout>
                  <c:x val="9.5000000000000001E-2"/>
                  <c:y val="4.629629629629544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A55-B242-9FD0-C6A15F747B0C}"/>
                </c:ext>
              </c:extLst>
            </c:dLbl>
            <c:dLbl>
              <c:idx val="2"/>
              <c:layout>
                <c:manualLayout>
                  <c:x val="0.12"/>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55-B242-9FD0-C6A15F747B0C}"/>
                </c:ext>
              </c:extLst>
            </c:dLbl>
            <c:dLbl>
              <c:idx val="3"/>
              <c:layout>
                <c:manualLayout>
                  <c:x val="0.27"/>
                  <c:y val="-8.487556272013328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A55-B242-9FD0-C6A15F747B0C}"/>
                </c:ext>
              </c:extLst>
            </c:dLbl>
            <c:dLbl>
              <c:idx val="4"/>
              <c:layout>
                <c:manualLayout>
                  <c:x val="0.15117490438155565"/>
                  <c:y val="4.629552580001656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A55-B242-9FD0-C6A15F747B0C}"/>
                </c:ext>
              </c:extLst>
            </c:dLbl>
            <c:dLbl>
              <c:idx val="5"/>
              <c:layout>
                <c:manualLayout>
                  <c:x val="0.15555555555555556"/>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55-B242-9FD0-C6A15F747B0C}"/>
                </c:ext>
              </c:extLst>
            </c:dLbl>
            <c:dLbl>
              <c:idx val="6"/>
              <c:layout>
                <c:manualLayout>
                  <c:x val="0.25277777777777777"/>
                  <c:y val="4.629629629629586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A55-B242-9FD0-C6A15F747B0C}"/>
                </c:ext>
              </c:extLst>
            </c:dLbl>
            <c:dLbl>
              <c:idx val="7"/>
              <c:layout>
                <c:manualLayout>
                  <c:x val="0.1282090691160806"/>
                  <c:y val="-5.8927555474193544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A55-B242-9FD0-C6A15F747B0C}"/>
                </c:ext>
              </c:extLst>
            </c:dLbl>
            <c:dLbl>
              <c:idx val="8"/>
              <c:layout>
                <c:manualLayout>
                  <c:x val="0.11388888888888889"/>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A55-B242-9FD0-C6A15F747B0C}"/>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Sheet1!$AL$58:$AL$66</c:f>
              <c:strCache>
                <c:ptCount val="9"/>
                <c:pt idx="0">
                  <c:v>Something else.</c:v>
                </c:pt>
                <c:pt idx="1">
                  <c:v>The product has Mediterranean ingredients.</c:v>
                </c:pt>
                <c:pt idx="2">
                  <c:v>It reminds me of eating at home.</c:v>
                </c:pt>
                <c:pt idx="3">
                  <c:v>It is good for my health.</c:v>
                </c:pt>
                <c:pt idx="4">
                  <c:v>I like trying new dishes.</c:v>
                </c:pt>
                <c:pt idx="5">
                  <c:v>Because of the attractive appearance of the product.</c:v>
                </c:pt>
                <c:pt idx="6">
                  <c:v>It can be consumed outside the restaurant.</c:v>
                </c:pt>
                <c:pt idx="7">
                  <c:v>Because of the adequate price of the product.</c:v>
                </c:pt>
                <c:pt idx="8">
                  <c:v>I bought it at the suggestion of a colleague/friend.</c:v>
                </c:pt>
              </c:strCache>
            </c:strRef>
          </c:cat>
          <c:val>
            <c:numRef>
              <c:f>Sheet1!$AM$58:$AM$66</c:f>
              <c:numCache>
                <c:formatCode>0.0%</c:formatCode>
                <c:ptCount val="9"/>
                <c:pt idx="0">
                  <c:v>5.5E-2</c:v>
                </c:pt>
                <c:pt idx="1">
                  <c:v>0.16400000000000001</c:v>
                </c:pt>
                <c:pt idx="2">
                  <c:v>0.192</c:v>
                </c:pt>
                <c:pt idx="3">
                  <c:v>0.65800000000000003</c:v>
                </c:pt>
                <c:pt idx="4">
                  <c:v>0.28799999999999998</c:v>
                </c:pt>
                <c:pt idx="5">
                  <c:v>0.35599999999999998</c:v>
                </c:pt>
                <c:pt idx="6">
                  <c:v>0.65800000000000003</c:v>
                </c:pt>
                <c:pt idx="7">
                  <c:v>0.27400000000000002</c:v>
                </c:pt>
                <c:pt idx="8">
                  <c:v>0.16400000000000001</c:v>
                </c:pt>
              </c:numCache>
            </c:numRef>
          </c:val>
          <c:extLst>
            <c:ext xmlns:c16="http://schemas.microsoft.com/office/drawing/2014/chart" uri="{C3380CC4-5D6E-409C-BE32-E72D297353CC}">
              <c16:uniqueId val="{00000009-EA55-B242-9FD0-C6A15F747B0C}"/>
            </c:ext>
          </c:extLst>
        </c:ser>
        <c:dLbls>
          <c:showLegendKey val="0"/>
          <c:showVal val="0"/>
          <c:showCatName val="0"/>
          <c:showSerName val="0"/>
          <c:showPercent val="0"/>
          <c:showBubbleSize val="0"/>
        </c:dLbls>
        <c:gapWidth val="150"/>
        <c:overlap val="100"/>
        <c:axId val="1308883839"/>
        <c:axId val="1284735423"/>
      </c:barChart>
      <c:catAx>
        <c:axId val="130888383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1284735423"/>
        <c:crossesAt val="0"/>
        <c:auto val="1"/>
        <c:lblAlgn val="ctr"/>
        <c:lblOffset val="100"/>
        <c:noMultiLvlLbl val="0"/>
      </c:catAx>
      <c:valAx>
        <c:axId val="1284735423"/>
        <c:scaling>
          <c:orientation val="minMax"/>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HR"/>
          </a:p>
        </c:txPr>
        <c:crossAx val="13088838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H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Sheet1!$N$57</c:f>
              <c:strCache>
                <c:ptCount val="1"/>
                <c:pt idx="0">
                  <c:v>I don't like it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Sheet1!$M$58:$M$60</c:f>
              <c:strCache>
                <c:ptCount val="3"/>
                <c:pt idx="0">
                  <c:v>Mediterranean tortilla with eggs</c:v>
                </c:pt>
                <c:pt idx="1">
                  <c:v>Mediterranean tortilla with fish</c:v>
                </c:pt>
                <c:pt idx="2">
                  <c:v>Roasted almonds and dried fruit</c:v>
                </c:pt>
              </c:strCache>
            </c:strRef>
          </c:cat>
          <c:val>
            <c:numRef>
              <c:f>Sheet1!$N$58:$N$60</c:f>
              <c:numCache>
                <c:formatCode>0.0%</c:formatCode>
                <c:ptCount val="3"/>
                <c:pt idx="0">
                  <c:v>5.6000000000000001E-2</c:v>
                </c:pt>
                <c:pt idx="1">
                  <c:v>0.128</c:v>
                </c:pt>
                <c:pt idx="2">
                  <c:v>2.8000000000000001E-2</c:v>
                </c:pt>
              </c:numCache>
            </c:numRef>
          </c:val>
          <c:extLst>
            <c:ext xmlns:c16="http://schemas.microsoft.com/office/drawing/2014/chart" uri="{C3380CC4-5D6E-409C-BE32-E72D297353CC}">
              <c16:uniqueId val="{00000000-4958-0341-A927-3D02AB768876}"/>
            </c:ext>
          </c:extLst>
        </c:ser>
        <c:ser>
          <c:idx val="1"/>
          <c:order val="1"/>
          <c:tx>
            <c:strRef>
              <c:f>Sheet1!$O$57</c:f>
              <c:strCache>
                <c:ptCount val="1"/>
                <c:pt idx="0">
                  <c:v>I neither like it nor dislike it</c:v>
                </c:pt>
              </c:strCache>
            </c:strRef>
          </c:tx>
          <c:spPr>
            <a:solidFill>
              <a:schemeClr val="accent2"/>
            </a:solidFill>
            <a:ln>
              <a:noFill/>
            </a:ln>
            <a:effectLst/>
          </c:spPr>
          <c:invertIfNegative val="0"/>
          <c:dLbls>
            <c:dLbl>
              <c:idx val="2"/>
              <c:layout>
                <c:manualLayout>
                  <c:x val="3.0039183600600823E-2"/>
                  <c:y val="-2.4599928330917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958-0341-A927-3D02AB768876}"/>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Sheet1!$M$58:$M$60</c:f>
              <c:strCache>
                <c:ptCount val="3"/>
                <c:pt idx="0">
                  <c:v>Mediterranean tortilla with eggs</c:v>
                </c:pt>
                <c:pt idx="1">
                  <c:v>Mediterranean tortilla with fish</c:v>
                </c:pt>
                <c:pt idx="2">
                  <c:v>Roasted almonds and dried fruit</c:v>
                </c:pt>
              </c:strCache>
            </c:strRef>
          </c:cat>
          <c:val>
            <c:numRef>
              <c:f>Sheet1!$O$58:$O$60</c:f>
              <c:numCache>
                <c:formatCode>0.0%</c:formatCode>
                <c:ptCount val="3"/>
                <c:pt idx="0" formatCode="0%">
                  <c:v>0.31</c:v>
                </c:pt>
                <c:pt idx="1">
                  <c:v>0.245</c:v>
                </c:pt>
                <c:pt idx="2">
                  <c:v>8.2000000000000003E-2</c:v>
                </c:pt>
              </c:numCache>
            </c:numRef>
          </c:val>
          <c:extLst>
            <c:ext xmlns:c16="http://schemas.microsoft.com/office/drawing/2014/chart" uri="{C3380CC4-5D6E-409C-BE32-E72D297353CC}">
              <c16:uniqueId val="{00000001-4958-0341-A927-3D02AB768876}"/>
            </c:ext>
          </c:extLst>
        </c:ser>
        <c:ser>
          <c:idx val="2"/>
          <c:order val="2"/>
          <c:tx>
            <c:strRef>
              <c:f>Sheet1!$P$57</c:f>
              <c:strCache>
                <c:ptCount val="1"/>
                <c:pt idx="0">
                  <c:v>I like it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Sheet1!$M$58:$M$60</c:f>
              <c:strCache>
                <c:ptCount val="3"/>
                <c:pt idx="0">
                  <c:v>Mediterranean tortilla with eggs</c:v>
                </c:pt>
                <c:pt idx="1">
                  <c:v>Mediterranean tortilla with fish</c:v>
                </c:pt>
                <c:pt idx="2">
                  <c:v>Roasted almonds and dried fruit</c:v>
                </c:pt>
              </c:strCache>
            </c:strRef>
          </c:cat>
          <c:val>
            <c:numRef>
              <c:f>Sheet1!$P$58:$P$60</c:f>
              <c:numCache>
                <c:formatCode>0.0%</c:formatCode>
                <c:ptCount val="3"/>
                <c:pt idx="0">
                  <c:v>0.63400000000000001</c:v>
                </c:pt>
                <c:pt idx="1">
                  <c:v>0.627</c:v>
                </c:pt>
                <c:pt idx="2" formatCode="0%">
                  <c:v>0.89</c:v>
                </c:pt>
              </c:numCache>
            </c:numRef>
          </c:val>
          <c:extLst>
            <c:ext xmlns:c16="http://schemas.microsoft.com/office/drawing/2014/chart" uri="{C3380CC4-5D6E-409C-BE32-E72D297353CC}">
              <c16:uniqueId val="{00000002-4958-0341-A927-3D02AB768876}"/>
            </c:ext>
          </c:extLst>
        </c:ser>
        <c:dLbls>
          <c:showLegendKey val="0"/>
          <c:showVal val="0"/>
          <c:showCatName val="0"/>
          <c:showSerName val="0"/>
          <c:showPercent val="0"/>
          <c:showBubbleSize val="0"/>
        </c:dLbls>
        <c:gapWidth val="150"/>
        <c:overlap val="100"/>
        <c:axId val="399400960"/>
        <c:axId val="425191919"/>
      </c:barChart>
      <c:catAx>
        <c:axId val="3994009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425191919"/>
        <c:crosses val="autoZero"/>
        <c:auto val="1"/>
        <c:lblAlgn val="ctr"/>
        <c:lblOffset val="100"/>
        <c:noMultiLvlLbl val="0"/>
      </c:catAx>
      <c:valAx>
        <c:axId val="425191919"/>
        <c:scaling>
          <c:orientation val="minMax"/>
          <c:max val="1"/>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399400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Sheet1!$N$67</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Sheet1!$M$68:$M$70</c:f>
              <c:strCache>
                <c:ptCount val="3"/>
                <c:pt idx="0">
                  <c:v>Mediterranean tortilla with eggs</c:v>
                </c:pt>
                <c:pt idx="1">
                  <c:v>Mediterranean tortilla with fish</c:v>
                </c:pt>
                <c:pt idx="2">
                  <c:v>Roasted almonds and dried fruit</c:v>
                </c:pt>
              </c:strCache>
            </c:strRef>
          </c:cat>
          <c:val>
            <c:numRef>
              <c:f>Sheet1!$N$68:$N$70</c:f>
              <c:numCache>
                <c:formatCode>0%</c:formatCode>
                <c:ptCount val="3"/>
                <c:pt idx="0" formatCode="0.0%">
                  <c:v>0.53500000000000003</c:v>
                </c:pt>
                <c:pt idx="1">
                  <c:v>0.5</c:v>
                </c:pt>
                <c:pt idx="2" formatCode="0.0%">
                  <c:v>0.65800000000000003</c:v>
                </c:pt>
              </c:numCache>
            </c:numRef>
          </c:val>
          <c:extLst>
            <c:ext xmlns:c16="http://schemas.microsoft.com/office/drawing/2014/chart" uri="{C3380CC4-5D6E-409C-BE32-E72D297353CC}">
              <c16:uniqueId val="{00000000-8501-8242-96B5-97733D214756}"/>
            </c:ext>
          </c:extLst>
        </c:ser>
        <c:ser>
          <c:idx val="1"/>
          <c:order val="1"/>
          <c:tx>
            <c:strRef>
              <c:f>Sheet1!$O$67</c:f>
              <c:strCache>
                <c:ptCount val="1"/>
                <c:pt idx="0">
                  <c:v>Not sure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Sheet1!$M$68:$M$70</c:f>
              <c:strCache>
                <c:ptCount val="3"/>
                <c:pt idx="0">
                  <c:v>Mediterranean tortilla with eggs</c:v>
                </c:pt>
                <c:pt idx="1">
                  <c:v>Mediterranean tortilla with fish</c:v>
                </c:pt>
                <c:pt idx="2">
                  <c:v>Roasted almonds and dried fruit</c:v>
                </c:pt>
              </c:strCache>
            </c:strRef>
          </c:cat>
          <c:val>
            <c:numRef>
              <c:f>Sheet1!$O$68:$O$70</c:f>
              <c:numCache>
                <c:formatCode>0.0%</c:formatCode>
                <c:ptCount val="3"/>
                <c:pt idx="0" formatCode="0%">
                  <c:v>0.32400000000000001</c:v>
                </c:pt>
                <c:pt idx="1">
                  <c:v>0.309</c:v>
                </c:pt>
                <c:pt idx="2">
                  <c:v>0.315</c:v>
                </c:pt>
              </c:numCache>
            </c:numRef>
          </c:val>
          <c:extLst>
            <c:ext xmlns:c16="http://schemas.microsoft.com/office/drawing/2014/chart" uri="{C3380CC4-5D6E-409C-BE32-E72D297353CC}">
              <c16:uniqueId val="{00000001-8501-8242-96B5-97733D214756}"/>
            </c:ext>
          </c:extLst>
        </c:ser>
        <c:ser>
          <c:idx val="2"/>
          <c:order val="2"/>
          <c:tx>
            <c:strRef>
              <c:f>Sheet1!$P$67</c:f>
              <c:strCache>
                <c:ptCount val="1"/>
                <c:pt idx="0">
                  <c:v>No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H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Sheet1!$M$68:$M$70</c:f>
              <c:strCache>
                <c:ptCount val="3"/>
                <c:pt idx="0">
                  <c:v>Mediterranean tortilla with eggs</c:v>
                </c:pt>
                <c:pt idx="1">
                  <c:v>Mediterranean tortilla with fish</c:v>
                </c:pt>
                <c:pt idx="2">
                  <c:v>Roasted almonds and dried fruit</c:v>
                </c:pt>
              </c:strCache>
            </c:strRef>
          </c:cat>
          <c:val>
            <c:numRef>
              <c:f>Sheet1!$P$68:$P$70</c:f>
              <c:numCache>
                <c:formatCode>0.0%</c:formatCode>
                <c:ptCount val="3"/>
                <c:pt idx="0">
                  <c:v>0.14099999999999999</c:v>
                </c:pt>
                <c:pt idx="1">
                  <c:v>0.191</c:v>
                </c:pt>
                <c:pt idx="2">
                  <c:v>2.7E-2</c:v>
                </c:pt>
              </c:numCache>
            </c:numRef>
          </c:val>
          <c:extLst>
            <c:ext xmlns:c16="http://schemas.microsoft.com/office/drawing/2014/chart" uri="{C3380CC4-5D6E-409C-BE32-E72D297353CC}">
              <c16:uniqueId val="{00000002-8501-8242-96B5-97733D214756}"/>
            </c:ext>
          </c:extLst>
        </c:ser>
        <c:dLbls>
          <c:showLegendKey val="0"/>
          <c:showVal val="0"/>
          <c:showCatName val="0"/>
          <c:showSerName val="0"/>
          <c:showPercent val="0"/>
          <c:showBubbleSize val="0"/>
        </c:dLbls>
        <c:gapWidth val="150"/>
        <c:overlap val="100"/>
        <c:axId val="1953864207"/>
        <c:axId val="1953865919"/>
      </c:barChart>
      <c:catAx>
        <c:axId val="19538642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953865919"/>
        <c:crosses val="autoZero"/>
        <c:auto val="1"/>
        <c:lblAlgn val="ctr"/>
        <c:lblOffset val="100"/>
        <c:noMultiLvlLbl val="0"/>
      </c:catAx>
      <c:valAx>
        <c:axId val="1953865919"/>
        <c:scaling>
          <c:orientation val="minMax"/>
          <c:max val="1"/>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crossAx val="19538642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HR"/>
        </a:p>
      </c:txPr>
    </c:legend>
    <c:plotVisOnly val="1"/>
    <c:dispBlanksAs val="gap"/>
    <c:showDLblsOverMax val="0"/>
  </c:chart>
  <c:spPr>
    <a:noFill/>
    <a:ln>
      <a:noFill/>
    </a:ln>
    <a:effectLst/>
  </c:spPr>
  <c:txPr>
    <a:bodyPr/>
    <a:lstStyle/>
    <a:p>
      <a:pPr>
        <a:defRPr/>
      </a:pPr>
      <a:endParaRPr lang="en-H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a:p>
        </p:txBody>
      </p:sp>
    </p:spTree>
    <p:extLst>
      <p:ext uri="{BB962C8B-B14F-4D97-AF65-F5344CB8AC3E}">
        <p14:creationId xmlns:p14="http://schemas.microsoft.com/office/powerpoint/2010/main" val="80756866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4" name="Google Shape;8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938B4-CA5A-0C97-5BFE-4895185490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E83555-E0D1-A28C-1023-DDD31A9C227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91AC148-E52A-DFFD-6936-AD776C358E34}"/>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BFE7411E-714E-D38D-0F31-A868C7748124}"/>
              </a:ext>
            </a:extLst>
          </p:cNvPr>
          <p:cNvSpPr>
            <a:spLocks noGrp="1"/>
          </p:cNvSpPr>
          <p:nvPr>
            <p:ph type="sldNum" sz="quarter" idx="5"/>
          </p:nvPr>
        </p:nvSpPr>
        <p:spPr/>
        <p:txBody>
          <a:bodyPr/>
          <a:lstStyle/>
          <a:p>
            <a:fld id="{476E9549-3F94-4D05-921B-DED147C70A81}" type="slidenum">
              <a:rPr lang="hr-HR" smtClean="0"/>
              <a:t>10</a:t>
            </a:fld>
            <a:endParaRPr lang="hr-HR"/>
          </a:p>
        </p:txBody>
      </p:sp>
    </p:spTree>
    <p:extLst>
      <p:ext uri="{BB962C8B-B14F-4D97-AF65-F5344CB8AC3E}">
        <p14:creationId xmlns:p14="http://schemas.microsoft.com/office/powerpoint/2010/main" val="3024631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6FA61-3C35-BF17-D5FB-015C49B9FF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A18797-0D11-0A43-A6B6-BFF27F7C144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0FB4CDF-E61D-34D9-FF6D-8BD39D32A7B9}"/>
              </a:ext>
            </a:extLst>
          </p:cNvPr>
          <p:cNvSpPr>
            <a:spLocks noGrp="1"/>
          </p:cNvSpPr>
          <p:nvPr>
            <p:ph type="body" idx="1"/>
          </p:nvPr>
        </p:nvSpPr>
        <p:spPr/>
        <p:txBody>
          <a:bodyPr/>
          <a:lstStyle/>
          <a:p>
            <a:pPr marL="457200" marR="0" lvl="0" indent="-228600" algn="l" defTabSz="914400" rtl="0" eaLnBrk="1" fontAlgn="auto" latinLnBrk="0" hangingPunct="1">
              <a:lnSpc>
                <a:spcPct val="117999"/>
              </a:lnSpc>
              <a:spcBef>
                <a:spcPts val="0"/>
              </a:spcBef>
              <a:spcAft>
                <a:spcPts val="0"/>
              </a:spcAft>
              <a:buClr>
                <a:srgbClr val="000000"/>
              </a:buClr>
              <a:buSzPts val="1400"/>
              <a:buFont typeface="Arial"/>
              <a:buNone/>
              <a:tabLst/>
              <a:defRPr/>
            </a:pPr>
            <a:r>
              <a:rPr lang="en-GB" sz="2400" dirty="0">
                <a:solidFill>
                  <a:srgbClr val="002060"/>
                </a:solidFill>
                <a:latin typeface="DM Sans" pitchFamily="2" charset="0"/>
              </a:rPr>
              <a:t> The price of tortilla dishes at the time of the calculation in May 2025 was 1.48 euros in purchase: the cost for the student in the testing phase was set to 3.5 EUR. The cost of the bag of nuts and fruits was set to 1.5 EUR. As mentioned previously, newly developed dishes cannot be subsidised according to Croatian legislation. The price of a tortilla was less than the prices of similar products on the market </a:t>
            </a:r>
            <a:r>
              <a:rPr lang="en-GB" sz="2400" dirty="0" err="1">
                <a:solidFill>
                  <a:srgbClr val="002060"/>
                </a:solidFill>
                <a:latin typeface="DM Sans" pitchFamily="2" charset="0"/>
              </a:rPr>
              <a:t>i.e</a:t>
            </a:r>
            <a:r>
              <a:rPr lang="en-GB" sz="2400" dirty="0">
                <a:solidFill>
                  <a:srgbClr val="002060"/>
                </a:solidFill>
                <a:latin typeface="DM Sans" pitchFamily="2" charset="0"/>
              </a:rPr>
              <a:t> bakeries that sell similar products</a:t>
            </a:r>
            <a:endParaRPr lang="hr-HR" sz="2400" dirty="0">
              <a:solidFill>
                <a:srgbClr val="002060"/>
              </a:solidFill>
              <a:latin typeface="DM Sans" pitchFamily="2" charset="0"/>
            </a:endParaRPr>
          </a:p>
          <a:p>
            <a:endParaRPr lang="hr-HR" dirty="0"/>
          </a:p>
        </p:txBody>
      </p:sp>
      <p:sp>
        <p:nvSpPr>
          <p:cNvPr id="4" name="Slide Number Placeholder 3">
            <a:extLst>
              <a:ext uri="{FF2B5EF4-FFF2-40B4-BE49-F238E27FC236}">
                <a16:creationId xmlns:a16="http://schemas.microsoft.com/office/drawing/2014/main" id="{6C8DF0FF-C9B9-CED2-58E9-027BE3ACF9FF}"/>
              </a:ext>
            </a:extLst>
          </p:cNvPr>
          <p:cNvSpPr>
            <a:spLocks noGrp="1"/>
          </p:cNvSpPr>
          <p:nvPr>
            <p:ph type="sldNum" sz="quarter" idx="5"/>
          </p:nvPr>
        </p:nvSpPr>
        <p:spPr/>
        <p:txBody>
          <a:bodyPr/>
          <a:lstStyle/>
          <a:p>
            <a:fld id="{476E9549-3F94-4D05-921B-DED147C70A81}" type="slidenum">
              <a:rPr lang="hr-HR" smtClean="0"/>
              <a:t>11</a:t>
            </a:fld>
            <a:endParaRPr lang="hr-HR"/>
          </a:p>
        </p:txBody>
      </p:sp>
    </p:spTree>
    <p:extLst>
      <p:ext uri="{BB962C8B-B14F-4D97-AF65-F5344CB8AC3E}">
        <p14:creationId xmlns:p14="http://schemas.microsoft.com/office/powerpoint/2010/main" val="1405106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476E9549-3F94-4D05-921B-DED147C70A81}" type="slidenum">
              <a:rPr lang="hr-HR" smtClean="0"/>
              <a:t>12</a:t>
            </a:fld>
            <a:endParaRPr lang="hr-HR"/>
          </a:p>
        </p:txBody>
      </p:sp>
    </p:spTree>
    <p:extLst>
      <p:ext uri="{BB962C8B-B14F-4D97-AF65-F5344CB8AC3E}">
        <p14:creationId xmlns:p14="http://schemas.microsoft.com/office/powerpoint/2010/main" val="380918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5830C-26A7-F310-4FC3-508BE646BC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42ED3B-349A-9603-795C-5E0214FECC8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481E8EB-8A0F-6399-D676-060E76C3C53B}"/>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60743AE9-95A1-5EF4-F8CE-3973FF003F6A}"/>
              </a:ext>
            </a:extLst>
          </p:cNvPr>
          <p:cNvSpPr>
            <a:spLocks noGrp="1"/>
          </p:cNvSpPr>
          <p:nvPr>
            <p:ph type="sldNum" sz="quarter" idx="5"/>
          </p:nvPr>
        </p:nvSpPr>
        <p:spPr/>
        <p:txBody>
          <a:bodyPr/>
          <a:lstStyle/>
          <a:p>
            <a:fld id="{476E9549-3F94-4D05-921B-DED147C70A81}" type="slidenum">
              <a:rPr lang="hr-HR" smtClean="0"/>
              <a:t>13</a:t>
            </a:fld>
            <a:endParaRPr lang="hr-HR"/>
          </a:p>
        </p:txBody>
      </p:sp>
    </p:spTree>
    <p:extLst>
      <p:ext uri="{BB962C8B-B14F-4D97-AF65-F5344CB8AC3E}">
        <p14:creationId xmlns:p14="http://schemas.microsoft.com/office/powerpoint/2010/main" val="41115632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a:extLst>
            <a:ext uri="{FF2B5EF4-FFF2-40B4-BE49-F238E27FC236}">
              <a16:creationId xmlns:a16="http://schemas.microsoft.com/office/drawing/2014/main" id="{7D14F66E-28F6-A114-87B8-4238C5DB9908}"/>
            </a:ext>
          </a:extLst>
        </p:cNvPr>
        <p:cNvGrpSpPr/>
        <p:nvPr/>
      </p:nvGrpSpPr>
      <p:grpSpPr>
        <a:xfrm>
          <a:off x="0" y="0"/>
          <a:ext cx="0" cy="0"/>
          <a:chOff x="0" y="0"/>
          <a:chExt cx="0" cy="0"/>
        </a:xfrm>
      </p:grpSpPr>
      <p:sp>
        <p:nvSpPr>
          <p:cNvPr id="98" name="Google Shape;98;p3:notes">
            <a:extLst>
              <a:ext uri="{FF2B5EF4-FFF2-40B4-BE49-F238E27FC236}">
                <a16:creationId xmlns:a16="http://schemas.microsoft.com/office/drawing/2014/main" id="{76581FA1-95E4-2AF2-D90F-CDF6A8DF95D8}"/>
              </a:ext>
            </a:extLst>
          </p:cNvPr>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9" name="Google Shape;99;p3:notes">
            <a:extLst>
              <a:ext uri="{FF2B5EF4-FFF2-40B4-BE49-F238E27FC236}">
                <a16:creationId xmlns:a16="http://schemas.microsoft.com/office/drawing/2014/main" id="{86451B58-0BF8-9DF5-7973-F4DF4EF938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1611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a:extLst>
            <a:ext uri="{FF2B5EF4-FFF2-40B4-BE49-F238E27FC236}">
              <a16:creationId xmlns:a16="http://schemas.microsoft.com/office/drawing/2014/main" id="{8CBEA018-5E45-4FB4-3F5C-6E5E15EA83A9}"/>
            </a:ext>
          </a:extLst>
        </p:cNvPr>
        <p:cNvGrpSpPr/>
        <p:nvPr/>
      </p:nvGrpSpPr>
      <p:grpSpPr>
        <a:xfrm>
          <a:off x="0" y="0"/>
          <a:ext cx="0" cy="0"/>
          <a:chOff x="0" y="0"/>
          <a:chExt cx="0" cy="0"/>
        </a:xfrm>
      </p:grpSpPr>
      <p:sp>
        <p:nvSpPr>
          <p:cNvPr id="98" name="Google Shape;98;p3:notes">
            <a:extLst>
              <a:ext uri="{FF2B5EF4-FFF2-40B4-BE49-F238E27FC236}">
                <a16:creationId xmlns:a16="http://schemas.microsoft.com/office/drawing/2014/main" id="{EF361CFA-683F-E27E-9CCC-188F41104F19}"/>
              </a:ext>
            </a:extLst>
          </p:cNvPr>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9" name="Google Shape;99;p3:notes">
            <a:extLst>
              <a:ext uri="{FF2B5EF4-FFF2-40B4-BE49-F238E27FC236}">
                <a16:creationId xmlns:a16="http://schemas.microsoft.com/office/drawing/2014/main" id="{C598965F-EC41-5300-4F54-D9DBCDC413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5098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a:extLst>
            <a:ext uri="{FF2B5EF4-FFF2-40B4-BE49-F238E27FC236}">
              <a16:creationId xmlns:a16="http://schemas.microsoft.com/office/drawing/2014/main" id="{0F99A210-33E2-91AA-EC3F-3EEA6DB2B22A}"/>
            </a:ext>
          </a:extLst>
        </p:cNvPr>
        <p:cNvGrpSpPr/>
        <p:nvPr/>
      </p:nvGrpSpPr>
      <p:grpSpPr>
        <a:xfrm>
          <a:off x="0" y="0"/>
          <a:ext cx="0" cy="0"/>
          <a:chOff x="0" y="0"/>
          <a:chExt cx="0" cy="0"/>
        </a:xfrm>
      </p:grpSpPr>
      <p:sp>
        <p:nvSpPr>
          <p:cNvPr id="98" name="Google Shape;98;p3:notes">
            <a:extLst>
              <a:ext uri="{FF2B5EF4-FFF2-40B4-BE49-F238E27FC236}">
                <a16:creationId xmlns:a16="http://schemas.microsoft.com/office/drawing/2014/main" id="{37965A19-FEBD-1198-E6EB-8ACA01AE6A26}"/>
              </a:ext>
            </a:extLst>
          </p:cNvPr>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9" name="Google Shape;99;p3:notes">
            <a:extLst>
              <a:ext uri="{FF2B5EF4-FFF2-40B4-BE49-F238E27FC236}">
                <a16:creationId xmlns:a16="http://schemas.microsoft.com/office/drawing/2014/main" id="{2F51ED20-74C9-6E5F-D967-D3FAB95121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171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4282E-2E6A-279C-FA1A-ADF7CC117F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2F2DB3-C3B5-772E-4950-0F7FBC64C55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DB5A9A0-9BE6-93BB-C6C1-783BF1331718}"/>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6BE9670F-326D-4174-D965-96520DF19C52}"/>
              </a:ext>
            </a:extLst>
          </p:cNvPr>
          <p:cNvSpPr>
            <a:spLocks noGrp="1"/>
          </p:cNvSpPr>
          <p:nvPr>
            <p:ph type="sldNum" sz="quarter" idx="5"/>
          </p:nvPr>
        </p:nvSpPr>
        <p:spPr/>
        <p:txBody>
          <a:bodyPr/>
          <a:lstStyle/>
          <a:p>
            <a:fld id="{476E9549-3F94-4D05-921B-DED147C70A81}" type="slidenum">
              <a:rPr lang="hr-HR" smtClean="0"/>
              <a:t>17</a:t>
            </a:fld>
            <a:endParaRPr lang="hr-HR"/>
          </a:p>
        </p:txBody>
      </p:sp>
    </p:spTree>
    <p:extLst>
      <p:ext uri="{BB962C8B-B14F-4D97-AF65-F5344CB8AC3E}">
        <p14:creationId xmlns:p14="http://schemas.microsoft.com/office/powerpoint/2010/main" val="3401149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476E9549-3F94-4D05-921B-DED147C70A81}" type="slidenum">
              <a:rPr lang="hr-HR" smtClean="0"/>
              <a:t>2</a:t>
            </a:fld>
            <a:endParaRPr lang="hr-HR"/>
          </a:p>
        </p:txBody>
      </p:sp>
    </p:spTree>
    <p:extLst>
      <p:ext uri="{BB962C8B-B14F-4D97-AF65-F5344CB8AC3E}">
        <p14:creationId xmlns:p14="http://schemas.microsoft.com/office/powerpoint/2010/main" val="3826843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C1286-B2C0-883B-CEA2-CFDFA122E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435C00-EC32-CF04-8DA8-2E12218F0B1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1B691F1-0B0B-67F6-75A6-ABC14147743D}"/>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A8CAC155-F4F5-6135-984A-DE88917FC914}"/>
              </a:ext>
            </a:extLst>
          </p:cNvPr>
          <p:cNvSpPr>
            <a:spLocks noGrp="1"/>
          </p:cNvSpPr>
          <p:nvPr>
            <p:ph type="sldNum" sz="quarter" idx="5"/>
          </p:nvPr>
        </p:nvSpPr>
        <p:spPr/>
        <p:txBody>
          <a:bodyPr/>
          <a:lstStyle/>
          <a:p>
            <a:fld id="{476E9549-3F94-4D05-921B-DED147C70A81}" type="slidenum">
              <a:rPr lang="hr-HR" smtClean="0"/>
              <a:t>3</a:t>
            </a:fld>
            <a:endParaRPr lang="hr-HR"/>
          </a:p>
        </p:txBody>
      </p:sp>
    </p:spTree>
    <p:extLst>
      <p:ext uri="{BB962C8B-B14F-4D97-AF65-F5344CB8AC3E}">
        <p14:creationId xmlns:p14="http://schemas.microsoft.com/office/powerpoint/2010/main" val="2384541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B36C-8B9C-3E22-0914-73F5BD4E70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907455-74F8-C3B5-8C25-F7D25D3A9C1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FC231C4-579C-DBBF-2AAB-71D62BB459E4}"/>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5D29F1ED-63E2-1998-F409-2CAE2E3501F5}"/>
              </a:ext>
            </a:extLst>
          </p:cNvPr>
          <p:cNvSpPr>
            <a:spLocks noGrp="1"/>
          </p:cNvSpPr>
          <p:nvPr>
            <p:ph type="sldNum" sz="quarter" idx="5"/>
          </p:nvPr>
        </p:nvSpPr>
        <p:spPr/>
        <p:txBody>
          <a:bodyPr/>
          <a:lstStyle/>
          <a:p>
            <a:fld id="{476E9549-3F94-4D05-921B-DED147C70A81}" type="slidenum">
              <a:rPr lang="hr-HR" smtClean="0"/>
              <a:t>4</a:t>
            </a:fld>
            <a:endParaRPr lang="hr-HR"/>
          </a:p>
        </p:txBody>
      </p:sp>
    </p:spTree>
    <p:extLst>
      <p:ext uri="{BB962C8B-B14F-4D97-AF65-F5344CB8AC3E}">
        <p14:creationId xmlns:p14="http://schemas.microsoft.com/office/powerpoint/2010/main" val="3415338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DE769-25EB-9AAF-AB50-10099B7864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CC1F9-97D8-9198-89ED-A80C3412CA0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2BB394C-6935-2085-4AEB-874F45BE40FC}"/>
              </a:ext>
            </a:extLst>
          </p:cNvPr>
          <p:cNvSpPr>
            <a:spLocks noGrp="1"/>
          </p:cNvSpPr>
          <p:nvPr>
            <p:ph type="body" idx="1"/>
          </p:nvPr>
        </p:nvSpPr>
        <p:spPr/>
        <p:txBody>
          <a:bodyPr/>
          <a:lstStyle/>
          <a:p>
            <a:endParaRPr lang="hr-HR" dirty="0"/>
          </a:p>
        </p:txBody>
      </p:sp>
      <p:sp>
        <p:nvSpPr>
          <p:cNvPr id="4" name="Slide Number Placeholder 3">
            <a:extLst>
              <a:ext uri="{FF2B5EF4-FFF2-40B4-BE49-F238E27FC236}">
                <a16:creationId xmlns:a16="http://schemas.microsoft.com/office/drawing/2014/main" id="{6540DE45-3A05-D65F-1D3D-7E1DD0CDDD0A}"/>
              </a:ext>
            </a:extLst>
          </p:cNvPr>
          <p:cNvSpPr>
            <a:spLocks noGrp="1"/>
          </p:cNvSpPr>
          <p:nvPr>
            <p:ph type="sldNum" sz="quarter" idx="5"/>
          </p:nvPr>
        </p:nvSpPr>
        <p:spPr/>
        <p:txBody>
          <a:bodyPr/>
          <a:lstStyle/>
          <a:p>
            <a:fld id="{476E9549-3F94-4D05-921B-DED147C70A81}" type="slidenum">
              <a:rPr lang="hr-HR" smtClean="0"/>
              <a:t>5</a:t>
            </a:fld>
            <a:endParaRPr lang="hr-HR"/>
          </a:p>
        </p:txBody>
      </p:sp>
    </p:spTree>
    <p:extLst>
      <p:ext uri="{BB962C8B-B14F-4D97-AF65-F5344CB8AC3E}">
        <p14:creationId xmlns:p14="http://schemas.microsoft.com/office/powerpoint/2010/main" val="569015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FBB28-B709-8123-0750-DDC7279DFD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7A707-7954-F511-9EF4-9998D5EE7C2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7CA909A-0433-916B-1FB3-B5C268445685}"/>
              </a:ext>
            </a:extLst>
          </p:cNvPr>
          <p:cNvSpPr>
            <a:spLocks noGrp="1"/>
          </p:cNvSpPr>
          <p:nvPr>
            <p:ph type="body" idx="1"/>
          </p:nvPr>
        </p:nvSpPr>
        <p:spPr/>
        <p:txBody>
          <a:bodyPr/>
          <a:lstStyle/>
          <a:p>
            <a:r>
              <a:rPr lang="en-GB" dirty="0"/>
              <a:t>These results formed the basis for the questionnaire (online survey).  Demographic data, student eating habits and preferences for Mediterranean style to go options were collected using a 13 questions long questionnaire that included 12 closed-ended questions (multiple-choice. yes/no, ranking) and one open-ended question for “student bag” option suggestion. The questionnaire was completed by 1187 students from 70 higher education institutions across Croatia between 5 November 2024 and 7 February 2025</a:t>
            </a:r>
          </a:p>
          <a:p>
            <a:endParaRPr lang="hr-HR" dirty="0"/>
          </a:p>
        </p:txBody>
      </p:sp>
      <p:sp>
        <p:nvSpPr>
          <p:cNvPr id="4" name="Slide Number Placeholder 3">
            <a:extLst>
              <a:ext uri="{FF2B5EF4-FFF2-40B4-BE49-F238E27FC236}">
                <a16:creationId xmlns:a16="http://schemas.microsoft.com/office/drawing/2014/main" id="{88E7C39E-D811-DF66-2288-031BBE683D4A}"/>
              </a:ext>
            </a:extLst>
          </p:cNvPr>
          <p:cNvSpPr>
            <a:spLocks noGrp="1"/>
          </p:cNvSpPr>
          <p:nvPr>
            <p:ph type="sldNum" sz="quarter" idx="5"/>
          </p:nvPr>
        </p:nvSpPr>
        <p:spPr/>
        <p:txBody>
          <a:bodyPr/>
          <a:lstStyle/>
          <a:p>
            <a:fld id="{476E9549-3F94-4D05-921B-DED147C70A81}" type="slidenum">
              <a:rPr lang="hr-HR" smtClean="0"/>
              <a:t>6</a:t>
            </a:fld>
            <a:endParaRPr lang="hr-HR"/>
          </a:p>
        </p:txBody>
      </p:sp>
    </p:spTree>
    <p:extLst>
      <p:ext uri="{BB962C8B-B14F-4D97-AF65-F5344CB8AC3E}">
        <p14:creationId xmlns:p14="http://schemas.microsoft.com/office/powerpoint/2010/main" val="967873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the final top three options for the student bag from the focus group and survey. Both groups identified tortillas and salads as the top categories. Sandwiches were the top choice for students in the survey, while nuts were preferred by students in the focus group.</a:t>
            </a:r>
            <a:endParaRPr lang="hr-HR" dirty="0"/>
          </a:p>
        </p:txBody>
      </p:sp>
      <p:sp>
        <p:nvSpPr>
          <p:cNvPr id="4" name="Slide Number Placeholder 3"/>
          <p:cNvSpPr>
            <a:spLocks noGrp="1"/>
          </p:cNvSpPr>
          <p:nvPr>
            <p:ph type="sldNum" sz="quarter" idx="5"/>
          </p:nvPr>
        </p:nvSpPr>
        <p:spPr/>
        <p:txBody>
          <a:bodyPr/>
          <a:lstStyle/>
          <a:p>
            <a:fld id="{476E9549-3F94-4D05-921B-DED147C70A81}" type="slidenum">
              <a:rPr lang="hr-HR" smtClean="0"/>
              <a:t>7</a:t>
            </a:fld>
            <a:endParaRPr lang="hr-HR"/>
          </a:p>
        </p:txBody>
      </p:sp>
    </p:spTree>
    <p:extLst>
      <p:ext uri="{BB962C8B-B14F-4D97-AF65-F5344CB8AC3E}">
        <p14:creationId xmlns:p14="http://schemas.microsoft.com/office/powerpoint/2010/main" val="2585066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476E9549-3F94-4D05-921B-DED147C70A81}" type="slidenum">
              <a:rPr lang="hr-HR" smtClean="0"/>
              <a:t>8</a:t>
            </a:fld>
            <a:endParaRPr lang="hr-HR"/>
          </a:p>
        </p:txBody>
      </p:sp>
    </p:spTree>
    <p:extLst>
      <p:ext uri="{BB962C8B-B14F-4D97-AF65-F5344CB8AC3E}">
        <p14:creationId xmlns:p14="http://schemas.microsoft.com/office/powerpoint/2010/main" val="3028469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To scale up, that is, to develop the meals for implementation in the canteens, the final recipes were presented to the canteen staff, nutritional values were calculated, packaging was chosen, a label was developed, and finally the cost of the product was determined. Whole grain tortillas were purchased from the local supplier.</a:t>
            </a:r>
            <a:endParaRPr lang="hr-HR" dirty="0"/>
          </a:p>
        </p:txBody>
      </p:sp>
      <p:sp>
        <p:nvSpPr>
          <p:cNvPr id="4" name="Slide Number Placeholder 3"/>
          <p:cNvSpPr>
            <a:spLocks noGrp="1"/>
          </p:cNvSpPr>
          <p:nvPr>
            <p:ph type="sldNum" sz="quarter" idx="5"/>
          </p:nvPr>
        </p:nvSpPr>
        <p:spPr/>
        <p:txBody>
          <a:bodyPr/>
          <a:lstStyle/>
          <a:p>
            <a:fld id="{476E9549-3F94-4D05-921B-DED147C70A81}" type="slidenum">
              <a:rPr lang="hr-HR" smtClean="0"/>
              <a:t>9</a:t>
            </a:fld>
            <a:endParaRPr lang="hr-HR"/>
          </a:p>
        </p:txBody>
      </p:sp>
    </p:spTree>
    <p:extLst>
      <p:ext uri="{BB962C8B-B14F-4D97-AF65-F5344CB8AC3E}">
        <p14:creationId xmlns:p14="http://schemas.microsoft.com/office/powerpoint/2010/main" val="225790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14"/>
          <p:cNvSpPr txBox="1">
            <a:spLocks noGrp="1"/>
          </p:cNvSpPr>
          <p:nvPr>
            <p:ph type="body" idx="1"/>
          </p:nvPr>
        </p:nvSpPr>
        <p:spPr>
          <a:xfrm>
            <a:off x="1201340" y="11859862"/>
            <a:ext cx="21971003" cy="636979"/>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3600"/>
              <a:buFont typeface="Helvetica Neue"/>
              <a:buNone/>
              <a:defRPr sz="36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1" name="Google Shape;11;p14"/>
          <p:cNvSpPr txBox="1">
            <a:spLocks noGrp="1"/>
          </p:cNvSpPr>
          <p:nvPr>
            <p:ph type="title"/>
          </p:nvPr>
        </p:nvSpPr>
        <p:spPr>
          <a:xfrm>
            <a:off x="1206496" y="2574991"/>
            <a:ext cx="21971004" cy="4648201"/>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11600"/>
              <a:buFont typeface="Helvetica Neue"/>
              <a:buNone/>
              <a:defRPr sz="11600"/>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12" name="Google Shape;12;p14"/>
          <p:cNvSpPr txBox="1">
            <a:spLocks noGrp="1"/>
          </p:cNvSpPr>
          <p:nvPr>
            <p:ph type="body" idx="2"/>
          </p:nvPr>
        </p:nvSpPr>
        <p:spPr>
          <a:xfrm>
            <a:off x="1201342" y="7223190"/>
            <a:ext cx="21971001" cy="1905001"/>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228600" algn="l">
              <a:lnSpc>
                <a:spcPct val="100000"/>
              </a:lnSpc>
              <a:spcBef>
                <a:spcPts val="0"/>
              </a:spcBef>
              <a:spcAft>
                <a:spcPts val="0"/>
              </a:spcAft>
              <a:buClr>
                <a:srgbClr val="000000"/>
              </a:buClr>
              <a:buSzPts val="5500"/>
              <a:buFont typeface="Helvetica Neue"/>
              <a:buNone/>
              <a:defRPr sz="5500" b="1"/>
            </a:lvl2pPr>
            <a:lvl3pPr marL="1371600" lvl="2" indent="-228600" algn="l">
              <a:lnSpc>
                <a:spcPct val="100000"/>
              </a:lnSpc>
              <a:spcBef>
                <a:spcPts val="0"/>
              </a:spcBef>
              <a:spcAft>
                <a:spcPts val="0"/>
              </a:spcAft>
              <a:buClr>
                <a:srgbClr val="000000"/>
              </a:buClr>
              <a:buSzPts val="5500"/>
              <a:buFont typeface="Helvetica Neue"/>
              <a:buNone/>
              <a:defRPr sz="5500" b="1"/>
            </a:lvl3pPr>
            <a:lvl4pPr marL="1828800" lvl="3" indent="-228600" algn="l">
              <a:lnSpc>
                <a:spcPct val="100000"/>
              </a:lnSpc>
              <a:spcBef>
                <a:spcPts val="0"/>
              </a:spcBef>
              <a:spcAft>
                <a:spcPts val="0"/>
              </a:spcAft>
              <a:buClr>
                <a:srgbClr val="000000"/>
              </a:buClr>
              <a:buSzPts val="5500"/>
              <a:buFont typeface="Helvetica Neue"/>
              <a:buNone/>
              <a:defRPr sz="5500" b="1"/>
            </a:lvl4pPr>
            <a:lvl5pPr marL="2286000" lvl="4" indent="-228600" algn="l">
              <a:lnSpc>
                <a:spcPct val="100000"/>
              </a:lnSpc>
              <a:spcBef>
                <a:spcPts val="0"/>
              </a:spcBef>
              <a:spcAft>
                <a:spcPts val="0"/>
              </a:spcAft>
              <a:buClr>
                <a:srgbClr val="000000"/>
              </a:buClr>
              <a:buSzPts val="5500"/>
              <a:buFont typeface="Helvetica Neue"/>
              <a:buNone/>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3" name="Google Shape;13;p14"/>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6"/>
        <p:cNvGrpSpPr/>
        <p:nvPr/>
      </p:nvGrpSpPr>
      <p:grpSpPr>
        <a:xfrm>
          <a:off x="0" y="0"/>
          <a:ext cx="0" cy="0"/>
          <a:chOff x="0" y="0"/>
          <a:chExt cx="0" cy="0"/>
        </a:xfrm>
      </p:grpSpPr>
      <p:sp>
        <p:nvSpPr>
          <p:cNvPr id="57" name="Google Shape;57;p24"/>
          <p:cNvSpPr txBox="1">
            <a:spLocks noGrp="1"/>
          </p:cNvSpPr>
          <p:nvPr>
            <p:ph type="title"/>
          </p:nvPr>
        </p:nvSpPr>
        <p:spPr>
          <a:xfrm>
            <a:off x="1206500" y="1079500"/>
            <a:ext cx="21971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8" name="Google Shape;58;p24"/>
          <p:cNvSpPr txBox="1">
            <a:spLocks noGrp="1"/>
          </p:cNvSpPr>
          <p:nvPr>
            <p:ph type="body" idx="1"/>
          </p:nvPr>
        </p:nvSpPr>
        <p:spPr>
          <a:xfrm>
            <a:off x="1206500" y="2372962"/>
            <a:ext cx="21971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59" name="Google Shape;59;p24"/>
          <p:cNvSpPr txBox="1">
            <a:spLocks noGrp="1"/>
          </p:cNvSpPr>
          <p:nvPr>
            <p:ph type="body" idx="2"/>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1800"/>
              </a:spcBef>
              <a:spcAft>
                <a:spcPts val="0"/>
              </a:spcAft>
              <a:buClr>
                <a:srgbClr val="000000"/>
              </a:buClr>
              <a:buSzPts val="5500"/>
              <a:buFont typeface="Helvetica Neue"/>
              <a:buNone/>
              <a:defRPr sz="5500"/>
            </a:lvl1pPr>
            <a:lvl2pPr marL="914400" lvl="1" indent="-228600" algn="l">
              <a:lnSpc>
                <a:spcPct val="100000"/>
              </a:lnSpc>
              <a:spcBef>
                <a:spcPts val="1800"/>
              </a:spcBef>
              <a:spcAft>
                <a:spcPts val="0"/>
              </a:spcAft>
              <a:buClr>
                <a:srgbClr val="000000"/>
              </a:buClr>
              <a:buSzPts val="5500"/>
              <a:buFont typeface="Helvetica Neue"/>
              <a:buNone/>
              <a:defRPr sz="5500"/>
            </a:lvl2pPr>
            <a:lvl3pPr marL="1371600" lvl="2" indent="-228600" algn="l">
              <a:lnSpc>
                <a:spcPct val="100000"/>
              </a:lnSpc>
              <a:spcBef>
                <a:spcPts val="1800"/>
              </a:spcBef>
              <a:spcAft>
                <a:spcPts val="0"/>
              </a:spcAft>
              <a:buClr>
                <a:srgbClr val="000000"/>
              </a:buClr>
              <a:buSzPts val="5500"/>
              <a:buFont typeface="Helvetica Neue"/>
              <a:buNone/>
              <a:defRPr sz="5500"/>
            </a:lvl3pPr>
            <a:lvl4pPr marL="1828800" lvl="3" indent="-228600" algn="l">
              <a:lnSpc>
                <a:spcPct val="100000"/>
              </a:lnSpc>
              <a:spcBef>
                <a:spcPts val="1800"/>
              </a:spcBef>
              <a:spcAft>
                <a:spcPts val="0"/>
              </a:spcAft>
              <a:buClr>
                <a:srgbClr val="000000"/>
              </a:buClr>
              <a:buSzPts val="5500"/>
              <a:buFont typeface="Helvetica Neue"/>
              <a:buNone/>
              <a:defRPr sz="5500"/>
            </a:lvl4pPr>
            <a:lvl5pPr marL="2286000" lvl="4" indent="-228600" algn="l">
              <a:lnSpc>
                <a:spcPct val="100000"/>
              </a:lnSpc>
              <a:spcBef>
                <a:spcPts val="1800"/>
              </a:spcBef>
              <a:spcAft>
                <a:spcPts val="0"/>
              </a:spcAft>
              <a:buClr>
                <a:srgbClr val="000000"/>
              </a:buClr>
              <a:buSzPts val="5500"/>
              <a:buFont typeface="Helvetica Neue"/>
              <a:buNone/>
              <a:defRPr sz="5500"/>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0" name="Google Shape;60;p24"/>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tatement">
  <p:cSld name="Statement">
    <p:spTree>
      <p:nvGrpSpPr>
        <p:cNvPr id="1" name="Shape 61"/>
        <p:cNvGrpSpPr/>
        <p:nvPr/>
      </p:nvGrpSpPr>
      <p:grpSpPr>
        <a:xfrm>
          <a:off x="0" y="0"/>
          <a:ext cx="0" cy="0"/>
          <a:chOff x="0" y="0"/>
          <a:chExt cx="0" cy="0"/>
        </a:xfrm>
      </p:grpSpPr>
      <p:sp>
        <p:nvSpPr>
          <p:cNvPr id="62" name="Google Shape;62;p25"/>
          <p:cNvSpPr txBox="1">
            <a:spLocks noGrp="1"/>
          </p:cNvSpPr>
          <p:nvPr>
            <p:ph type="body" idx="1"/>
          </p:nvPr>
        </p:nvSpPr>
        <p:spPr>
          <a:xfrm>
            <a:off x="1206500" y="4920843"/>
            <a:ext cx="21971000" cy="3874314"/>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1pPr>
            <a:lvl2pPr marL="914400" lvl="1"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2pPr>
            <a:lvl3pPr marL="1371600" lvl="2"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3pPr>
            <a:lvl4pPr marL="1828800" lvl="3"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4pPr>
            <a:lvl5pPr marL="2286000" lvl="4"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3" name="Google Shape;63;p25"/>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Fact">
  <p:cSld name="Big Fact">
    <p:spTree>
      <p:nvGrpSpPr>
        <p:cNvPr id="1" name="Shape 64"/>
        <p:cNvGrpSpPr/>
        <p:nvPr/>
      </p:nvGrpSpPr>
      <p:grpSpPr>
        <a:xfrm>
          <a:off x="0" y="0"/>
          <a:ext cx="0" cy="0"/>
          <a:chOff x="0" y="0"/>
          <a:chExt cx="0" cy="0"/>
        </a:xfrm>
      </p:grpSpPr>
      <p:sp>
        <p:nvSpPr>
          <p:cNvPr id="65" name="Google Shape;65;p26"/>
          <p:cNvSpPr txBox="1">
            <a:spLocks noGrp="1"/>
          </p:cNvSpPr>
          <p:nvPr>
            <p:ph type="body" idx="1"/>
          </p:nvPr>
        </p:nvSpPr>
        <p:spPr>
          <a:xfrm>
            <a:off x="1206500" y="1075927"/>
            <a:ext cx="21971000" cy="7241584"/>
          </a:xfrm>
          <a:prstGeom prst="rect">
            <a:avLst/>
          </a:prstGeom>
          <a:noFill/>
          <a:ln>
            <a:noFill/>
          </a:ln>
        </p:spPr>
        <p:txBody>
          <a:bodyPr spcFirstLastPara="1" wrap="square" lIns="50800" tIns="50800" rIns="50800" bIns="50800" anchor="b" anchorCtr="0">
            <a:normAutofit/>
          </a:bodyPr>
          <a:lstStyle>
            <a:lvl1pPr marL="457200" lvl="0" indent="-228600" algn="ctr">
              <a:lnSpc>
                <a:spcPct val="80000"/>
              </a:lnSpc>
              <a:spcBef>
                <a:spcPts val="0"/>
              </a:spcBef>
              <a:spcAft>
                <a:spcPts val="0"/>
              </a:spcAft>
              <a:buClr>
                <a:srgbClr val="000000"/>
              </a:buClr>
              <a:buSzPts val="25000"/>
              <a:buFont typeface="Helvetica Neue"/>
              <a:buNone/>
              <a:defRPr sz="25000" b="1"/>
            </a:lvl1pPr>
            <a:lvl2pPr marL="914400" lvl="1" indent="-228600" algn="ctr">
              <a:lnSpc>
                <a:spcPct val="80000"/>
              </a:lnSpc>
              <a:spcBef>
                <a:spcPts val="0"/>
              </a:spcBef>
              <a:spcAft>
                <a:spcPts val="0"/>
              </a:spcAft>
              <a:buClr>
                <a:srgbClr val="000000"/>
              </a:buClr>
              <a:buSzPts val="25000"/>
              <a:buFont typeface="Helvetica Neue"/>
              <a:buNone/>
              <a:defRPr sz="25000" b="1"/>
            </a:lvl2pPr>
            <a:lvl3pPr marL="1371600" lvl="2" indent="-228600" algn="ctr">
              <a:lnSpc>
                <a:spcPct val="80000"/>
              </a:lnSpc>
              <a:spcBef>
                <a:spcPts val="0"/>
              </a:spcBef>
              <a:spcAft>
                <a:spcPts val="0"/>
              </a:spcAft>
              <a:buClr>
                <a:srgbClr val="000000"/>
              </a:buClr>
              <a:buSzPts val="25000"/>
              <a:buFont typeface="Helvetica Neue"/>
              <a:buNone/>
              <a:defRPr sz="25000" b="1"/>
            </a:lvl3pPr>
            <a:lvl4pPr marL="1828800" lvl="3" indent="-228600" algn="ctr">
              <a:lnSpc>
                <a:spcPct val="80000"/>
              </a:lnSpc>
              <a:spcBef>
                <a:spcPts val="0"/>
              </a:spcBef>
              <a:spcAft>
                <a:spcPts val="0"/>
              </a:spcAft>
              <a:buClr>
                <a:srgbClr val="000000"/>
              </a:buClr>
              <a:buSzPts val="25000"/>
              <a:buFont typeface="Helvetica Neue"/>
              <a:buNone/>
              <a:defRPr sz="25000" b="1"/>
            </a:lvl4pPr>
            <a:lvl5pPr marL="2286000" lvl="4" indent="-228600" algn="ctr">
              <a:lnSpc>
                <a:spcPct val="80000"/>
              </a:lnSpc>
              <a:spcBef>
                <a:spcPts val="0"/>
              </a:spcBef>
              <a:spcAft>
                <a:spcPts val="0"/>
              </a:spcAft>
              <a:buClr>
                <a:srgbClr val="000000"/>
              </a:buClr>
              <a:buSzPts val="25000"/>
              <a:buFont typeface="Helvetica Neue"/>
              <a:buNone/>
              <a:defRPr sz="250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6" name="Google Shape;66;p26"/>
          <p:cNvSpPr txBox="1">
            <a:spLocks noGrp="1"/>
          </p:cNvSpPr>
          <p:nvPr>
            <p:ph type="body" idx="2"/>
          </p:nvPr>
        </p:nvSpPr>
        <p:spPr>
          <a:xfrm>
            <a:off x="1206500" y="8262180"/>
            <a:ext cx="21971000" cy="934780"/>
          </a:xfrm>
          <a:prstGeom prst="rect">
            <a:avLst/>
          </a:prstGeom>
          <a:noFill/>
          <a:ln>
            <a:noFill/>
          </a:ln>
        </p:spPr>
        <p:txBody>
          <a:bodyPr spcFirstLastPara="1" wrap="square" lIns="45700" tIns="45700" rIns="45700" bIns="45700" anchor="t" anchorCtr="0">
            <a:normAutofit/>
          </a:bodyPr>
          <a:lstStyle>
            <a:lvl1pPr marL="457200" lvl="0" indent="-228600" algn="ctr">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7" name="Google Shape;67;p26"/>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8"/>
        <p:cNvGrpSpPr/>
        <p:nvPr/>
      </p:nvGrpSpPr>
      <p:grpSpPr>
        <a:xfrm>
          <a:off x="0" y="0"/>
          <a:ext cx="0" cy="0"/>
          <a:chOff x="0" y="0"/>
          <a:chExt cx="0" cy="0"/>
        </a:xfrm>
      </p:grpSpPr>
      <p:sp>
        <p:nvSpPr>
          <p:cNvPr id="69" name="Google Shape;69;p27"/>
          <p:cNvSpPr txBox="1">
            <a:spLocks noGrp="1"/>
          </p:cNvSpPr>
          <p:nvPr>
            <p:ph type="body" idx="1"/>
          </p:nvPr>
        </p:nvSpPr>
        <p:spPr>
          <a:xfrm>
            <a:off x="2430025" y="10675453"/>
            <a:ext cx="20200052" cy="636979"/>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3600"/>
              <a:buFont typeface="Helvetica Neue"/>
              <a:buNone/>
              <a:defRPr sz="36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70" name="Google Shape;70;p27"/>
          <p:cNvSpPr txBox="1">
            <a:spLocks noGrp="1"/>
          </p:cNvSpPr>
          <p:nvPr>
            <p:ph type="body" idx="2"/>
          </p:nvPr>
        </p:nvSpPr>
        <p:spPr>
          <a:xfrm>
            <a:off x="1753923" y="4939860"/>
            <a:ext cx="20876154" cy="3836280"/>
          </a:xfrm>
          <a:prstGeom prst="rect">
            <a:avLst/>
          </a:prstGeom>
          <a:noFill/>
          <a:ln>
            <a:noFill/>
          </a:ln>
        </p:spPr>
        <p:txBody>
          <a:bodyPr spcFirstLastPara="1" wrap="square" lIns="50800" tIns="50800" rIns="50800" bIns="50800" anchor="t" anchorCtr="0">
            <a:normAutofit/>
          </a:bodyPr>
          <a:lstStyle>
            <a:lvl1pPr marL="457200" lvl="0"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1pPr>
            <a:lvl2pPr marL="914400" lvl="1"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2pPr>
            <a:lvl3pPr marL="1371600" lvl="2"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3pPr>
            <a:lvl4pPr marL="1828800" lvl="3"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4pPr>
            <a:lvl5pPr marL="2286000" lvl="4"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71" name="Google Shape;71;p27"/>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72"/>
        <p:cNvGrpSpPr/>
        <p:nvPr/>
      </p:nvGrpSpPr>
      <p:grpSpPr>
        <a:xfrm>
          <a:off x="0" y="0"/>
          <a:ext cx="0" cy="0"/>
          <a:chOff x="0" y="0"/>
          <a:chExt cx="0" cy="0"/>
        </a:xfrm>
      </p:grpSpPr>
      <p:sp>
        <p:nvSpPr>
          <p:cNvPr id="73" name="Google Shape;73;p28"/>
          <p:cNvSpPr>
            <a:spLocks noGrp="1"/>
          </p:cNvSpPr>
          <p:nvPr>
            <p:ph type="pic" idx="2"/>
          </p:nvPr>
        </p:nvSpPr>
        <p:spPr>
          <a:xfrm>
            <a:off x="15760700" y="1016000"/>
            <a:ext cx="7439099" cy="5949678"/>
          </a:xfrm>
          <a:prstGeom prst="rect">
            <a:avLst/>
          </a:prstGeom>
          <a:noFill/>
          <a:ln>
            <a:noFill/>
          </a:ln>
        </p:spPr>
      </p:sp>
      <p:sp>
        <p:nvSpPr>
          <p:cNvPr id="74" name="Google Shape;74;p28"/>
          <p:cNvSpPr>
            <a:spLocks noGrp="1"/>
          </p:cNvSpPr>
          <p:nvPr>
            <p:ph type="pic" idx="3"/>
          </p:nvPr>
        </p:nvSpPr>
        <p:spPr>
          <a:xfrm>
            <a:off x="13500100" y="3978275"/>
            <a:ext cx="10439400" cy="12150181"/>
          </a:xfrm>
          <a:prstGeom prst="rect">
            <a:avLst/>
          </a:prstGeom>
          <a:noFill/>
          <a:ln>
            <a:noFill/>
          </a:ln>
        </p:spPr>
      </p:sp>
      <p:sp>
        <p:nvSpPr>
          <p:cNvPr id="75" name="Google Shape;75;p28"/>
          <p:cNvSpPr>
            <a:spLocks noGrp="1"/>
          </p:cNvSpPr>
          <p:nvPr>
            <p:ph type="pic" idx="4"/>
          </p:nvPr>
        </p:nvSpPr>
        <p:spPr>
          <a:xfrm>
            <a:off x="-139700" y="495300"/>
            <a:ext cx="16611600" cy="12458700"/>
          </a:xfrm>
          <a:prstGeom prst="rect">
            <a:avLst/>
          </a:prstGeom>
          <a:noFill/>
          <a:ln>
            <a:noFill/>
          </a:ln>
        </p:spPr>
      </p:sp>
      <p:sp>
        <p:nvSpPr>
          <p:cNvPr id="76" name="Google Shape;76;p28"/>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77"/>
        <p:cNvGrpSpPr/>
        <p:nvPr/>
      </p:nvGrpSpPr>
      <p:grpSpPr>
        <a:xfrm>
          <a:off x="0" y="0"/>
          <a:ext cx="0" cy="0"/>
          <a:chOff x="0" y="0"/>
          <a:chExt cx="0" cy="0"/>
        </a:xfrm>
      </p:grpSpPr>
      <p:sp>
        <p:nvSpPr>
          <p:cNvPr id="78" name="Google Shape;78;p29"/>
          <p:cNvSpPr>
            <a:spLocks noGrp="1"/>
          </p:cNvSpPr>
          <p:nvPr>
            <p:ph type="pic" idx="2"/>
          </p:nvPr>
        </p:nvSpPr>
        <p:spPr>
          <a:xfrm>
            <a:off x="-1333500" y="-5524500"/>
            <a:ext cx="27051000" cy="21640800"/>
          </a:xfrm>
          <a:prstGeom prst="rect">
            <a:avLst/>
          </a:prstGeom>
          <a:noFill/>
          <a:ln>
            <a:noFill/>
          </a:ln>
        </p:spPr>
      </p:sp>
      <p:sp>
        <p:nvSpPr>
          <p:cNvPr id="79" name="Google Shape;79;p29"/>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FFFFFF"/>
              </a:buClr>
              <a:buSzPts val="1800"/>
              <a:buFont typeface="Helvetica Neue"/>
              <a:buNone/>
              <a:defRPr>
                <a:solidFill>
                  <a:srgbClr val="FFFFFF"/>
                </a:solidFill>
              </a:defRPr>
            </a:lvl1pPr>
            <a:lvl2pPr marL="0" lvl="1" indent="0" algn="ctr">
              <a:lnSpc>
                <a:spcPct val="100000"/>
              </a:lnSpc>
              <a:spcBef>
                <a:spcPts val="0"/>
              </a:spcBef>
              <a:spcAft>
                <a:spcPts val="0"/>
              </a:spcAft>
              <a:buClr>
                <a:srgbClr val="FFFFFF"/>
              </a:buClr>
              <a:buSzPts val="1800"/>
              <a:buFont typeface="Helvetica Neue"/>
              <a:buNone/>
              <a:defRPr>
                <a:solidFill>
                  <a:srgbClr val="FFFFFF"/>
                </a:solidFill>
              </a:defRPr>
            </a:lvl2pPr>
            <a:lvl3pPr marL="0" lvl="2" indent="0" algn="ctr">
              <a:lnSpc>
                <a:spcPct val="100000"/>
              </a:lnSpc>
              <a:spcBef>
                <a:spcPts val="0"/>
              </a:spcBef>
              <a:spcAft>
                <a:spcPts val="0"/>
              </a:spcAft>
              <a:buClr>
                <a:srgbClr val="FFFFFF"/>
              </a:buClr>
              <a:buSzPts val="1800"/>
              <a:buFont typeface="Helvetica Neue"/>
              <a:buNone/>
              <a:defRPr>
                <a:solidFill>
                  <a:srgbClr val="FFFFFF"/>
                </a:solidFill>
              </a:defRPr>
            </a:lvl3pPr>
            <a:lvl4pPr marL="0" lvl="3" indent="0" algn="ctr">
              <a:lnSpc>
                <a:spcPct val="100000"/>
              </a:lnSpc>
              <a:spcBef>
                <a:spcPts val="0"/>
              </a:spcBef>
              <a:spcAft>
                <a:spcPts val="0"/>
              </a:spcAft>
              <a:buClr>
                <a:srgbClr val="FFFFFF"/>
              </a:buClr>
              <a:buSzPts val="1800"/>
              <a:buFont typeface="Helvetica Neue"/>
              <a:buNone/>
              <a:defRPr>
                <a:solidFill>
                  <a:srgbClr val="FFFFFF"/>
                </a:solidFill>
              </a:defRPr>
            </a:lvl4pPr>
            <a:lvl5pPr marL="0" lvl="4" indent="0" algn="ctr">
              <a:lnSpc>
                <a:spcPct val="100000"/>
              </a:lnSpc>
              <a:spcBef>
                <a:spcPts val="0"/>
              </a:spcBef>
              <a:spcAft>
                <a:spcPts val="0"/>
              </a:spcAft>
              <a:buClr>
                <a:srgbClr val="FFFFFF"/>
              </a:buClr>
              <a:buSzPts val="1800"/>
              <a:buFont typeface="Helvetica Neue"/>
              <a:buNone/>
              <a:defRPr>
                <a:solidFill>
                  <a:srgbClr val="FFFFFF"/>
                </a:solidFill>
              </a:defRPr>
            </a:lvl5pPr>
            <a:lvl6pPr marL="0" lvl="5" indent="0" algn="ctr">
              <a:lnSpc>
                <a:spcPct val="100000"/>
              </a:lnSpc>
              <a:spcBef>
                <a:spcPts val="0"/>
              </a:spcBef>
              <a:spcAft>
                <a:spcPts val="0"/>
              </a:spcAft>
              <a:buClr>
                <a:srgbClr val="FFFFFF"/>
              </a:buClr>
              <a:buSzPts val="1800"/>
              <a:buFont typeface="Helvetica Neue"/>
              <a:buNone/>
              <a:defRPr>
                <a:solidFill>
                  <a:srgbClr val="FFFFFF"/>
                </a:solidFill>
              </a:defRPr>
            </a:lvl6pPr>
            <a:lvl7pPr marL="0" lvl="6" indent="0" algn="ctr">
              <a:lnSpc>
                <a:spcPct val="100000"/>
              </a:lnSpc>
              <a:spcBef>
                <a:spcPts val="0"/>
              </a:spcBef>
              <a:spcAft>
                <a:spcPts val="0"/>
              </a:spcAft>
              <a:buClr>
                <a:srgbClr val="FFFFFF"/>
              </a:buClr>
              <a:buSzPts val="1800"/>
              <a:buFont typeface="Helvetica Neue"/>
              <a:buNone/>
              <a:defRPr>
                <a:solidFill>
                  <a:srgbClr val="FFFFFF"/>
                </a:solidFill>
              </a:defRPr>
            </a:lvl7pPr>
            <a:lvl8pPr marL="0" lvl="7" indent="0" algn="ctr">
              <a:lnSpc>
                <a:spcPct val="100000"/>
              </a:lnSpc>
              <a:spcBef>
                <a:spcPts val="0"/>
              </a:spcBef>
              <a:spcAft>
                <a:spcPts val="0"/>
              </a:spcAft>
              <a:buClr>
                <a:srgbClr val="FFFFFF"/>
              </a:buClr>
              <a:buSzPts val="1800"/>
              <a:buFont typeface="Helvetica Neue"/>
              <a:buNone/>
              <a:defRPr>
                <a:solidFill>
                  <a:srgbClr val="FFFFFF"/>
                </a:solidFill>
              </a:defRPr>
            </a:lvl8pPr>
            <a:lvl9pPr marL="0" lvl="8" indent="0" algn="ctr">
              <a:lnSpc>
                <a:spcPct val="100000"/>
              </a:lnSpc>
              <a:spcBef>
                <a:spcPts val="0"/>
              </a:spcBef>
              <a:spcAft>
                <a:spcPts val="0"/>
              </a:spcAft>
              <a:buClr>
                <a:srgbClr val="FFFFFF"/>
              </a:buClr>
              <a:buSzPts val="1800"/>
              <a:buFont typeface="Helvetica Neue"/>
              <a:buNone/>
              <a:defRPr>
                <a:solidFill>
                  <a:srgbClr val="FFFFFF"/>
                </a:solidFill>
              </a:defRPr>
            </a:lvl9pPr>
          </a:lstStyle>
          <a:p>
            <a:pPr marL="0" lvl="0" indent="0" algn="ctr" rtl="0">
              <a:spcBef>
                <a:spcPts val="0"/>
              </a:spcBef>
              <a:spcAft>
                <a:spcPts val="0"/>
              </a:spcAft>
              <a:buNone/>
            </a:pPr>
            <a:fld id="{00000000-1234-1234-1234-123412341234}" type="slidenum">
              <a:rPr lang="en-US"/>
              <a:t>‹#›</a:t>
            </a:fld>
            <a:endParaRPr sz="1800" b="0" i="0" u="none" strike="noStrike" cap="none">
              <a:latin typeface="Helvetica Neue"/>
              <a:ea typeface="Helvetica Neue"/>
              <a:cs typeface="Helvetica Neue"/>
              <a:sym typeface="Helvetica Neue"/>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5/8/26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12001499" y="13076008"/>
            <a:ext cx="368505" cy="379591"/>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63265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Photo Alt">
  <p:cSld name="Title &amp; Photo Alt">
    <p:spTree>
      <p:nvGrpSpPr>
        <p:cNvPr id="1" name="Shape 20"/>
        <p:cNvGrpSpPr/>
        <p:nvPr/>
      </p:nvGrpSpPr>
      <p:grpSpPr>
        <a:xfrm>
          <a:off x="0" y="0"/>
          <a:ext cx="0" cy="0"/>
          <a:chOff x="0" y="0"/>
          <a:chExt cx="0" cy="0"/>
        </a:xfrm>
      </p:grpSpPr>
      <p:sp>
        <p:nvSpPr>
          <p:cNvPr id="21" name="Google Shape;21;p16"/>
          <p:cNvSpPr>
            <a:spLocks noGrp="1"/>
          </p:cNvSpPr>
          <p:nvPr>
            <p:ph type="pic" idx="2"/>
          </p:nvPr>
        </p:nvSpPr>
        <p:spPr>
          <a:xfrm>
            <a:off x="10972800" y="-203200"/>
            <a:ext cx="12144837" cy="14135100"/>
          </a:xfrm>
          <a:prstGeom prst="rect">
            <a:avLst/>
          </a:prstGeom>
          <a:noFill/>
          <a:ln>
            <a:noFill/>
          </a:ln>
        </p:spPr>
      </p:sp>
      <p:sp>
        <p:nvSpPr>
          <p:cNvPr id="22" name="Google Shape;22;p16"/>
          <p:cNvSpPr txBox="1">
            <a:spLocks noGrp="1"/>
          </p:cNvSpPr>
          <p:nvPr>
            <p:ph type="title"/>
          </p:nvPr>
        </p:nvSpPr>
        <p:spPr>
          <a:xfrm>
            <a:off x="1206500" y="1270000"/>
            <a:ext cx="9779000" cy="5882273"/>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23" name="Google Shape;23;p16"/>
          <p:cNvSpPr txBox="1">
            <a:spLocks noGrp="1"/>
          </p:cNvSpPr>
          <p:nvPr>
            <p:ph type="body" idx="1"/>
          </p:nvPr>
        </p:nvSpPr>
        <p:spPr>
          <a:xfrm>
            <a:off x="1206500" y="7060576"/>
            <a:ext cx="9779000" cy="5385424"/>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228600" algn="l">
              <a:lnSpc>
                <a:spcPct val="100000"/>
              </a:lnSpc>
              <a:spcBef>
                <a:spcPts val="0"/>
              </a:spcBef>
              <a:spcAft>
                <a:spcPts val="0"/>
              </a:spcAft>
              <a:buClr>
                <a:srgbClr val="000000"/>
              </a:buClr>
              <a:buSzPts val="5500"/>
              <a:buFont typeface="Helvetica Neue"/>
              <a:buNone/>
              <a:defRPr sz="5500" b="1"/>
            </a:lvl2pPr>
            <a:lvl3pPr marL="1371600" lvl="2" indent="-228600" algn="l">
              <a:lnSpc>
                <a:spcPct val="100000"/>
              </a:lnSpc>
              <a:spcBef>
                <a:spcPts val="0"/>
              </a:spcBef>
              <a:spcAft>
                <a:spcPts val="0"/>
              </a:spcAft>
              <a:buClr>
                <a:srgbClr val="000000"/>
              </a:buClr>
              <a:buSzPts val="5500"/>
              <a:buFont typeface="Helvetica Neue"/>
              <a:buNone/>
              <a:defRPr sz="5500" b="1"/>
            </a:lvl3pPr>
            <a:lvl4pPr marL="1828800" lvl="3" indent="-228600" algn="l">
              <a:lnSpc>
                <a:spcPct val="100000"/>
              </a:lnSpc>
              <a:spcBef>
                <a:spcPts val="0"/>
              </a:spcBef>
              <a:spcAft>
                <a:spcPts val="0"/>
              </a:spcAft>
              <a:buClr>
                <a:srgbClr val="000000"/>
              </a:buClr>
              <a:buSzPts val="5500"/>
              <a:buFont typeface="Helvetica Neue"/>
              <a:buNone/>
              <a:defRPr sz="5500" b="1"/>
            </a:lvl4pPr>
            <a:lvl5pPr marL="2286000" lvl="4" indent="-228600" algn="l">
              <a:lnSpc>
                <a:spcPct val="100000"/>
              </a:lnSpc>
              <a:spcBef>
                <a:spcPts val="0"/>
              </a:spcBef>
              <a:spcAft>
                <a:spcPts val="0"/>
              </a:spcAft>
              <a:buClr>
                <a:srgbClr val="000000"/>
              </a:buClr>
              <a:buSzPts val="5500"/>
              <a:buFont typeface="Helvetica Neue"/>
              <a:buNone/>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4" name="Google Shape;24;p16"/>
          <p:cNvSpPr txBox="1">
            <a:spLocks noGrp="1"/>
          </p:cNvSpPr>
          <p:nvPr>
            <p:ph type="sldNum" idx="12"/>
          </p:nvPr>
        </p:nvSpPr>
        <p:spPr>
          <a:xfrm>
            <a:off x="12001499" y="13085233"/>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25"/>
        <p:cNvGrpSpPr/>
        <p:nvPr/>
      </p:nvGrpSpPr>
      <p:grpSpPr>
        <a:xfrm>
          <a:off x="0" y="0"/>
          <a:ext cx="0" cy="0"/>
          <a:chOff x="0" y="0"/>
          <a:chExt cx="0" cy="0"/>
        </a:xfrm>
      </p:grpSpPr>
      <p:sp>
        <p:nvSpPr>
          <p:cNvPr id="26" name="Google Shape;26;p17"/>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27" name="Google Shape;27;p17"/>
          <p:cNvSpPr txBox="1">
            <a:spLocks noGrp="1"/>
          </p:cNvSpPr>
          <p:nvPr>
            <p:ph type="body" idx="1"/>
          </p:nvPr>
        </p:nvSpPr>
        <p:spPr>
          <a:xfrm>
            <a:off x="1206500" y="2372962"/>
            <a:ext cx="21971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8" name="Google Shape;28;p17"/>
          <p:cNvSpPr txBox="1">
            <a:spLocks noGrp="1"/>
          </p:cNvSpPr>
          <p:nvPr>
            <p:ph type="body" idx="2"/>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9" name="Google Shape;29;p17"/>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30"/>
        <p:cNvGrpSpPr/>
        <p:nvPr/>
      </p:nvGrpSpPr>
      <p:grpSpPr>
        <a:xfrm>
          <a:off x="0" y="0"/>
          <a:ext cx="0" cy="0"/>
          <a:chOff x="0" y="0"/>
          <a:chExt cx="0" cy="0"/>
        </a:xfrm>
      </p:grpSpPr>
      <p:sp>
        <p:nvSpPr>
          <p:cNvPr id="31" name="Google Shape;31;p18"/>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2" name="Google Shape;32;p18"/>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33"/>
        <p:cNvGrpSpPr/>
        <p:nvPr/>
      </p:nvGrpSpPr>
      <p:grpSpPr>
        <a:xfrm>
          <a:off x="0" y="0"/>
          <a:ext cx="0" cy="0"/>
          <a:chOff x="0" y="0"/>
          <a:chExt cx="0" cy="0"/>
        </a:xfrm>
      </p:grpSpPr>
      <p:sp>
        <p:nvSpPr>
          <p:cNvPr id="34" name="Google Shape;34;p19"/>
          <p:cNvSpPr txBox="1">
            <a:spLocks noGrp="1"/>
          </p:cNvSpPr>
          <p:nvPr>
            <p:ph type="body" idx="1"/>
          </p:nvPr>
        </p:nvSpPr>
        <p:spPr>
          <a:xfrm>
            <a:off x="1206500" y="2372962"/>
            <a:ext cx="9779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5" name="Google Shape;35;p19"/>
          <p:cNvSpPr txBox="1">
            <a:spLocks noGrp="1"/>
          </p:cNvSpPr>
          <p:nvPr>
            <p:ph type="body" idx="2"/>
          </p:nvPr>
        </p:nvSpPr>
        <p:spPr>
          <a:xfrm>
            <a:off x="1206500" y="4248504"/>
            <a:ext cx="9779000" cy="8256630"/>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6" name="Google Shape;36;p19"/>
          <p:cNvSpPr>
            <a:spLocks noGrp="1"/>
          </p:cNvSpPr>
          <p:nvPr>
            <p:ph type="pic" idx="3"/>
          </p:nvPr>
        </p:nvSpPr>
        <p:spPr>
          <a:xfrm>
            <a:off x="12192000" y="-407266"/>
            <a:ext cx="10916874" cy="14555832"/>
          </a:xfrm>
          <a:prstGeom prst="rect">
            <a:avLst/>
          </a:prstGeom>
          <a:noFill/>
          <a:ln>
            <a:noFill/>
          </a:ln>
        </p:spPr>
      </p:sp>
      <p:sp>
        <p:nvSpPr>
          <p:cNvPr id="37" name="Google Shape;37;p19"/>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38" name="Google Shape;38;p19"/>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Bullets &amp; Live Video Small">
  <p:cSld name="Title, Bullets &amp; Live Video Small">
    <p:spTree>
      <p:nvGrpSpPr>
        <p:cNvPr id="1" name="Shape 39"/>
        <p:cNvGrpSpPr/>
        <p:nvPr/>
      </p:nvGrpSpPr>
      <p:grpSpPr>
        <a:xfrm>
          <a:off x="0" y="0"/>
          <a:ext cx="0" cy="0"/>
          <a:chOff x="0" y="0"/>
          <a:chExt cx="0" cy="0"/>
        </a:xfrm>
      </p:grpSpPr>
      <p:sp>
        <p:nvSpPr>
          <p:cNvPr id="40" name="Google Shape;40;p20"/>
          <p:cNvSpPr txBox="1">
            <a:spLocks noGrp="1"/>
          </p:cNvSpPr>
          <p:nvPr>
            <p:ph type="body" idx="1"/>
          </p:nvPr>
        </p:nvSpPr>
        <p:spPr>
          <a:xfrm>
            <a:off x="1206500" y="2372962"/>
            <a:ext cx="9779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1" name="Google Shape;41;p20"/>
          <p:cNvSpPr txBox="1">
            <a:spLocks noGrp="1"/>
          </p:cNvSpPr>
          <p:nvPr>
            <p:ph type="body" idx="2"/>
          </p:nvPr>
        </p:nvSpPr>
        <p:spPr>
          <a:xfrm>
            <a:off x="1206500" y="4248504"/>
            <a:ext cx="9779000" cy="8256630"/>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2" name="Google Shape;42;p20"/>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43" name="Google Shape;43;p20"/>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Bullets &amp; Live Video Large">
  <p:cSld name="Title, Bullets &amp; Live Video Large">
    <p:spTree>
      <p:nvGrpSpPr>
        <p:cNvPr id="1" name="Shape 44"/>
        <p:cNvGrpSpPr/>
        <p:nvPr/>
      </p:nvGrpSpPr>
      <p:grpSpPr>
        <a:xfrm>
          <a:off x="0" y="0"/>
          <a:ext cx="0" cy="0"/>
          <a:chOff x="0" y="0"/>
          <a:chExt cx="0" cy="0"/>
        </a:xfrm>
      </p:grpSpPr>
      <p:sp>
        <p:nvSpPr>
          <p:cNvPr id="45" name="Google Shape;45;p21"/>
          <p:cNvSpPr txBox="1">
            <a:spLocks noGrp="1"/>
          </p:cNvSpPr>
          <p:nvPr>
            <p:ph type="body" idx="1"/>
          </p:nvPr>
        </p:nvSpPr>
        <p:spPr>
          <a:xfrm>
            <a:off x="1206500" y="2372962"/>
            <a:ext cx="9779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6" name="Google Shape;46;p21"/>
          <p:cNvSpPr txBox="1">
            <a:spLocks noGrp="1"/>
          </p:cNvSpPr>
          <p:nvPr>
            <p:ph type="body" idx="2"/>
          </p:nvPr>
        </p:nvSpPr>
        <p:spPr>
          <a:xfrm>
            <a:off x="1206500" y="4248504"/>
            <a:ext cx="9779000" cy="8256630"/>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7" name="Google Shape;47;p21"/>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48" name="Google Shape;48;p21"/>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p:cSld name="Section">
    <p:spTree>
      <p:nvGrpSpPr>
        <p:cNvPr id="1" name="Shape 49"/>
        <p:cNvGrpSpPr/>
        <p:nvPr/>
      </p:nvGrpSpPr>
      <p:grpSpPr>
        <a:xfrm>
          <a:off x="0" y="0"/>
          <a:ext cx="0" cy="0"/>
          <a:chOff x="0" y="0"/>
          <a:chExt cx="0" cy="0"/>
        </a:xfrm>
      </p:grpSpPr>
      <p:sp>
        <p:nvSpPr>
          <p:cNvPr id="50" name="Google Shape;50;p22"/>
          <p:cNvSpPr txBox="1">
            <a:spLocks noGrp="1"/>
          </p:cNvSpPr>
          <p:nvPr>
            <p:ph type="title"/>
          </p:nvPr>
        </p:nvSpPr>
        <p:spPr>
          <a:xfrm>
            <a:off x="1206496" y="4533900"/>
            <a:ext cx="21971004" cy="4648200"/>
          </a:xfrm>
          <a:prstGeom prst="rect">
            <a:avLst/>
          </a:prstGeom>
          <a:noFill/>
          <a:ln>
            <a:noFill/>
          </a:ln>
        </p:spPr>
        <p:txBody>
          <a:bodyPr spcFirstLastPara="1" wrap="square" lIns="50800" tIns="50800" rIns="50800" bIns="50800" anchor="ctr" anchorCtr="0">
            <a:normAutofit/>
          </a:bodyPr>
          <a:lstStyle>
            <a:lvl1pPr lvl="0" algn="l">
              <a:lnSpc>
                <a:spcPct val="80000"/>
              </a:lnSpc>
              <a:spcBef>
                <a:spcPts val="0"/>
              </a:spcBef>
              <a:spcAft>
                <a:spcPts val="0"/>
              </a:spcAft>
              <a:buClr>
                <a:srgbClr val="000000"/>
              </a:buClr>
              <a:buSzPts val="11600"/>
              <a:buFont typeface="Helvetica Neue"/>
              <a:buNone/>
              <a:defRPr sz="11600" b="0">
                <a:latin typeface="Helvetica Neue"/>
                <a:ea typeface="Helvetica Neue"/>
                <a:cs typeface="Helvetica Neue"/>
                <a:sym typeface="Helvetica Neu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1" name="Google Shape;51;p22"/>
          <p:cNvSpPr txBox="1">
            <a:spLocks noGrp="1"/>
          </p:cNvSpPr>
          <p:nvPr>
            <p:ph type="sldNum" idx="12"/>
          </p:nvPr>
        </p:nvSpPr>
        <p:spPr>
          <a:xfrm>
            <a:off x="12001499" y="13085233"/>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2"/>
        <p:cNvGrpSpPr/>
        <p:nvPr/>
      </p:nvGrpSpPr>
      <p:grpSpPr>
        <a:xfrm>
          <a:off x="0" y="0"/>
          <a:ext cx="0" cy="0"/>
          <a:chOff x="0" y="0"/>
          <a:chExt cx="0" cy="0"/>
        </a:xfrm>
      </p:grpSpPr>
      <p:sp>
        <p:nvSpPr>
          <p:cNvPr id="53" name="Google Shape;53;p23"/>
          <p:cNvSpPr txBox="1">
            <a:spLocks noGrp="1"/>
          </p:cNvSpPr>
          <p:nvPr>
            <p:ph type="title"/>
          </p:nvPr>
        </p:nvSpPr>
        <p:spPr>
          <a:xfrm>
            <a:off x="1206500" y="1079500"/>
            <a:ext cx="21971000" cy="1434949"/>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4" name="Google Shape;54;p23"/>
          <p:cNvSpPr txBox="1">
            <a:spLocks noGrp="1"/>
          </p:cNvSpPr>
          <p:nvPr>
            <p:ph type="body" idx="1"/>
          </p:nvPr>
        </p:nvSpPr>
        <p:spPr>
          <a:xfrm>
            <a:off x="1206500" y="2372962"/>
            <a:ext cx="21971000" cy="9347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55" name="Google Shape;55;p23"/>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3"/>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1pPr>
            <a:lvl2pPr marR="0" lvl="1"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2pPr>
            <a:lvl3pPr marR="0" lvl="2"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3pPr>
            <a:lvl4pPr marR="0" lvl="3"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4pPr>
            <a:lvl5pPr marR="0" lvl="4"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5pPr>
            <a:lvl6pPr marR="0" lvl="5"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6pPr>
            <a:lvl7pPr marR="0" lvl="6"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7pPr>
            <a:lvl8pPr marR="0" lvl="7"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8pPr>
            <a:lvl9pPr marR="0" lvl="8"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9pPr>
          </a:lstStyle>
          <a:p>
            <a:endParaRPr/>
          </a:p>
        </p:txBody>
      </p:sp>
      <p:sp>
        <p:nvSpPr>
          <p:cNvPr id="7" name="Google Shape;7;p13"/>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marR="0" lvl="0"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1pPr>
            <a:lvl2pPr marL="914400" marR="0" lvl="1"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2pPr>
            <a:lvl3pPr marL="1371600" marR="0" lvl="2"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3pPr>
            <a:lvl4pPr marL="1828800" marR="0" lvl="3"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4pPr>
            <a:lvl5pPr marL="2286000" marR="0" lvl="4"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5pPr>
            <a:lvl6pPr marL="2743200" marR="0" lvl="5"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6pPr>
            <a:lvl7pPr marL="3200400" marR="0" lvl="6"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7pPr>
            <a:lvl8pPr marL="3657600" marR="0" lvl="7"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8pPr>
            <a:lvl9pPr marL="4114800" marR="0" lvl="8" indent="-603503"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9pPr>
          </a:lstStyle>
          <a:p>
            <a:endParaRPr/>
          </a:p>
        </p:txBody>
      </p:sp>
      <p:sp>
        <p:nvSpPr>
          <p:cNvPr id="8" name="Google Shape;8;p13"/>
          <p:cNvSpPr txBox="1">
            <a:spLocks noGrp="1"/>
          </p:cNvSpPr>
          <p:nvPr>
            <p:ph type="sldNum" idx="12"/>
          </p:nvPr>
        </p:nvSpPr>
        <p:spPr>
          <a:xfrm>
            <a:off x="12001499" y="13080999"/>
            <a:ext cx="368505" cy="374600"/>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1.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31.png"/><Relationship Id="rId5" Type="http://schemas.openxmlformats.org/officeDocument/2006/relationships/image" Target="../media/image2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image" Target="../media/image4.png"/><Relationship Id="rId7"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3.png"/><Relationship Id="rId9"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chart" Target="../charts/chart11.xml"/><Relationship Id="rId3" Type="http://schemas.openxmlformats.org/officeDocument/2006/relationships/image" Target="../media/image4.png"/><Relationship Id="rId7"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chart" Target="../charts/chart1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39.png"/><Relationship Id="rId5" Type="http://schemas.openxmlformats.org/officeDocument/2006/relationships/image" Target="../media/image37.png"/><Relationship Id="rId10" Type="http://schemas.openxmlformats.org/officeDocument/2006/relationships/image" Target="../media/image7.png"/><Relationship Id="rId4" Type="http://schemas.openxmlformats.org/officeDocument/2006/relationships/image" Target="../media/image36.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4.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24.png"/><Relationship Id="rId11" Type="http://schemas.openxmlformats.org/officeDocument/2006/relationships/image" Target="../media/image29.jpg"/><Relationship Id="rId5" Type="http://schemas.openxmlformats.org/officeDocument/2006/relationships/image" Target="../media/image21.png"/><Relationship Id="rId10" Type="http://schemas.openxmlformats.org/officeDocument/2006/relationships/image" Target="../media/image28.png"/><Relationship Id="rId4" Type="http://schemas.openxmlformats.org/officeDocument/2006/relationships/image" Target="../media/image4.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1" descr="Image"/>
          <p:cNvPicPr preferRelativeResize="0"/>
          <p:nvPr/>
        </p:nvPicPr>
        <p:blipFill rotWithShape="1">
          <a:blip r:embed="rId3">
            <a:alphaModFix/>
          </a:blip>
          <a:srcRect/>
          <a:stretch/>
        </p:blipFill>
        <p:spPr>
          <a:xfrm>
            <a:off x="216568" y="-386003"/>
            <a:ext cx="24384001" cy="14488006"/>
          </a:xfrm>
          <a:prstGeom prst="rect">
            <a:avLst/>
          </a:prstGeom>
          <a:noFill/>
          <a:ln>
            <a:noFill/>
          </a:ln>
        </p:spPr>
      </p:pic>
      <p:sp>
        <p:nvSpPr>
          <p:cNvPr id="87" name="Google Shape;87;p1"/>
          <p:cNvSpPr txBox="1"/>
          <p:nvPr/>
        </p:nvSpPr>
        <p:spPr>
          <a:xfrm>
            <a:off x="438374" y="777240"/>
            <a:ext cx="19832814" cy="1637627"/>
          </a:xfrm>
          <a:prstGeom prst="rect">
            <a:avLst/>
          </a:prstGeom>
          <a:noFill/>
          <a:ln>
            <a:noFill/>
          </a:ln>
        </p:spPr>
        <p:txBody>
          <a:bodyPr spcFirstLastPara="1" wrap="square" lIns="50800" tIns="50800" rIns="50800" bIns="50800" anchor="b" anchorCtr="0">
            <a:noAutofit/>
          </a:bodyPr>
          <a:lstStyle/>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endParaRPr lang="en-US" sz="9800" b="1" dirty="0">
              <a:solidFill>
                <a:srgbClr val="FFFFFF"/>
              </a:solidFill>
              <a:latin typeface="Helvetica Neue"/>
              <a:ea typeface="Helvetica Neue"/>
              <a:cs typeface="Helvetica Neue"/>
              <a:sym typeface="Helvetica Neue"/>
            </a:endParaRPr>
          </a:p>
          <a:p>
            <a:pPr marL="0" marR="0" lvl="0" indent="0" algn="l" rtl="0">
              <a:lnSpc>
                <a:spcPct val="70000"/>
              </a:lnSpc>
              <a:spcBef>
                <a:spcPts val="0"/>
              </a:spcBef>
              <a:spcAft>
                <a:spcPts val="0"/>
              </a:spcAft>
              <a:buClr>
                <a:srgbClr val="FFFFFF"/>
              </a:buClr>
              <a:buSzPts val="9800"/>
              <a:buFont typeface="Helvetica Neue"/>
              <a:buNone/>
            </a:pPr>
            <a:r>
              <a:rPr lang="en-GB" sz="6000" b="1" dirty="0">
                <a:solidFill>
                  <a:srgbClr val="FFFFFF"/>
                </a:solidFill>
                <a:latin typeface="Arial" panose="020B0604020202020204" pitchFamily="34" charset="0"/>
                <a:ea typeface="Helvetica Neue"/>
                <a:cs typeface="Arial" panose="020B0604020202020204" pitchFamily="34" charset="0"/>
                <a:sym typeface="Helvetica Neue"/>
              </a:rPr>
              <a:t>Mediterranean diet in student restaurants – development and testing of the "student bag" concept</a:t>
            </a:r>
            <a:endParaRPr sz="6000" dirty="0"/>
          </a:p>
        </p:txBody>
      </p:sp>
      <p:pic>
        <p:nvPicPr>
          <p:cNvPr id="88" name="Google Shape;88;p1" descr="Image"/>
          <p:cNvPicPr preferRelativeResize="0"/>
          <p:nvPr/>
        </p:nvPicPr>
        <p:blipFill rotWithShape="1">
          <a:blip r:embed="rId4">
            <a:alphaModFix/>
          </a:blip>
          <a:srcRect/>
          <a:stretch/>
        </p:blipFill>
        <p:spPr>
          <a:xfrm>
            <a:off x="16378556" y="4640288"/>
            <a:ext cx="3892632" cy="731751"/>
          </a:xfrm>
          <a:prstGeom prst="rect">
            <a:avLst/>
          </a:prstGeom>
          <a:noFill/>
          <a:ln>
            <a:noFill/>
          </a:ln>
        </p:spPr>
      </p:pic>
      <p:sp>
        <p:nvSpPr>
          <p:cNvPr id="2" name="TextBox 1">
            <a:extLst>
              <a:ext uri="{FF2B5EF4-FFF2-40B4-BE49-F238E27FC236}">
                <a16:creationId xmlns:a16="http://schemas.microsoft.com/office/drawing/2014/main" id="{60C901A3-2CD5-C4A0-08C4-696222D07EF1}"/>
              </a:ext>
            </a:extLst>
          </p:cNvPr>
          <p:cNvSpPr txBox="1"/>
          <p:nvPr/>
        </p:nvSpPr>
        <p:spPr>
          <a:xfrm>
            <a:off x="841786" y="2619011"/>
            <a:ext cx="19156680" cy="1487587"/>
          </a:xfrm>
          <a:prstGeom prst="rect">
            <a:avLst/>
          </a:prstGeom>
          <a:noFill/>
        </p:spPr>
        <p:txBody>
          <a:bodyPr wrap="square" rtlCol="0">
            <a:spAutoFit/>
          </a:bodyPr>
          <a:lstStyle/>
          <a:p>
            <a:r>
              <a:rPr lang="en-GB" sz="2800" dirty="0">
                <a:solidFill>
                  <a:schemeClr val="bg1"/>
                </a:solidFill>
                <a:latin typeface="DM Sans" pitchFamily="2" charset="0"/>
              </a:rPr>
              <a:t>Sanja </a:t>
            </a:r>
            <a:r>
              <a:rPr lang="en-GB" sz="2800" dirty="0" err="1">
                <a:solidFill>
                  <a:schemeClr val="bg1"/>
                </a:solidFill>
                <a:latin typeface="DM Sans" pitchFamily="2" charset="0"/>
              </a:rPr>
              <a:t>Vidaček</a:t>
            </a:r>
            <a:r>
              <a:rPr lang="en-GB" sz="2800" dirty="0">
                <a:solidFill>
                  <a:schemeClr val="bg1"/>
                </a:solidFill>
                <a:latin typeface="DM Sans" pitchFamily="2" charset="0"/>
              </a:rPr>
              <a:t> </a:t>
            </a:r>
            <a:r>
              <a:rPr lang="en-GB" sz="2800" dirty="0" err="1">
                <a:solidFill>
                  <a:schemeClr val="bg1"/>
                </a:solidFill>
                <a:latin typeface="DM Sans" pitchFamily="2" charset="0"/>
              </a:rPr>
              <a:t>Filipec</a:t>
            </a:r>
            <a:r>
              <a:rPr lang="en-GB" sz="2800" baseline="30000" dirty="0" err="1">
                <a:solidFill>
                  <a:schemeClr val="bg1"/>
                </a:solidFill>
                <a:latin typeface="DM Sans" pitchFamily="2" charset="0"/>
              </a:rPr>
              <a:t>a</a:t>
            </a:r>
            <a:r>
              <a:rPr lang="en-GB" sz="2800" dirty="0">
                <a:solidFill>
                  <a:schemeClr val="bg1"/>
                </a:solidFill>
                <a:latin typeface="DM Sans" pitchFamily="2" charset="0"/>
              </a:rPr>
              <a:t>, Marija </a:t>
            </a:r>
            <a:r>
              <a:rPr lang="en-GB" sz="2800" dirty="0" err="1">
                <a:solidFill>
                  <a:schemeClr val="bg1"/>
                </a:solidFill>
                <a:latin typeface="DM Sans" pitchFamily="2" charset="0"/>
              </a:rPr>
              <a:t>Cerjak</a:t>
            </a:r>
            <a:r>
              <a:rPr lang="en-GB" sz="2800" baseline="30000" dirty="0" err="1">
                <a:solidFill>
                  <a:schemeClr val="bg1"/>
                </a:solidFill>
                <a:latin typeface="DM Sans" pitchFamily="2" charset="0"/>
              </a:rPr>
              <a:t>b</a:t>
            </a:r>
            <a:r>
              <a:rPr lang="en-GB" sz="2800" dirty="0">
                <a:solidFill>
                  <a:schemeClr val="bg1"/>
                </a:solidFill>
                <a:latin typeface="DM Sans" pitchFamily="2" charset="0"/>
              </a:rPr>
              <a:t>, Zvonimir Šatalić</a:t>
            </a:r>
            <a:r>
              <a:rPr lang="en-GB" sz="2800" baseline="30000" dirty="0">
                <a:solidFill>
                  <a:schemeClr val="bg1"/>
                </a:solidFill>
                <a:latin typeface="DM Sans" pitchFamily="2" charset="0"/>
              </a:rPr>
              <a:t>a</a:t>
            </a:r>
            <a:r>
              <a:rPr lang="en-GB" sz="2800" dirty="0">
                <a:solidFill>
                  <a:schemeClr val="bg1"/>
                </a:solidFill>
                <a:latin typeface="DM Sans" pitchFamily="2" charset="0"/>
              </a:rPr>
              <a:t>, Ivica </a:t>
            </a:r>
            <a:r>
              <a:rPr lang="en-GB" sz="2800" dirty="0" err="1">
                <a:solidFill>
                  <a:schemeClr val="bg1"/>
                </a:solidFill>
                <a:latin typeface="DM Sans" pitchFamily="2" charset="0"/>
              </a:rPr>
              <a:t>Faletar</a:t>
            </a:r>
            <a:r>
              <a:rPr lang="en-GB" sz="2800" baseline="30000" dirty="0" err="1">
                <a:solidFill>
                  <a:schemeClr val="bg1"/>
                </a:solidFill>
                <a:latin typeface="DM Sans" pitchFamily="2" charset="0"/>
              </a:rPr>
              <a:t>b</a:t>
            </a:r>
            <a:endParaRPr lang="en-GB" sz="2800" baseline="30000" dirty="0">
              <a:solidFill>
                <a:schemeClr val="bg1"/>
              </a:solidFill>
              <a:latin typeface="DM Sans" pitchFamily="2" charset="0"/>
            </a:endParaRPr>
          </a:p>
          <a:p>
            <a:endParaRPr lang="en-GB" sz="2800" baseline="30000" dirty="0">
              <a:solidFill>
                <a:schemeClr val="bg1"/>
              </a:solidFill>
              <a:latin typeface="DM Sans" pitchFamily="2" charset="0"/>
            </a:endParaRPr>
          </a:p>
          <a:p>
            <a:pPr lvl="1"/>
            <a:r>
              <a:rPr lang="en-GB" sz="2200" dirty="0">
                <a:solidFill>
                  <a:schemeClr val="bg1"/>
                </a:solidFill>
                <a:latin typeface="DM Sans" pitchFamily="2" charset="0"/>
              </a:rPr>
              <a:t>a University of Zagreb, Faculty of Food Technology and Biotechnology, CROATIA</a:t>
            </a:r>
          </a:p>
          <a:p>
            <a:pPr lvl="1"/>
            <a:r>
              <a:rPr lang="en-GB" sz="2200" dirty="0">
                <a:solidFill>
                  <a:schemeClr val="bg1"/>
                </a:solidFill>
                <a:latin typeface="DM Sans" pitchFamily="2" charset="0"/>
              </a:rPr>
              <a:t>b University of Zagreb, Faculty of </a:t>
            </a:r>
            <a:r>
              <a:rPr lang="en-GB" sz="2200" dirty="0" err="1">
                <a:solidFill>
                  <a:schemeClr val="bg1"/>
                </a:solidFill>
                <a:latin typeface="DM Sans" pitchFamily="2" charset="0"/>
              </a:rPr>
              <a:t>Agrioculture</a:t>
            </a:r>
            <a:r>
              <a:rPr lang="en-GB" sz="2200" dirty="0">
                <a:solidFill>
                  <a:schemeClr val="bg1"/>
                </a:solidFill>
                <a:latin typeface="DM Sans" pitchFamily="2" charset="0"/>
              </a:rPr>
              <a:t>, CROATIA</a:t>
            </a:r>
            <a:endParaRPr lang="hr-HR" sz="2200" dirty="0">
              <a:solidFill>
                <a:schemeClr val="bg1"/>
              </a:solidFill>
              <a:latin typeface="DM Sans"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E30780CB-0820-7608-E6A5-93B18F0E87AF}"/>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D7A1DAA8-EB3D-BAB8-CDB0-8EDD5EAEE8BE}"/>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707C2EAC-B51E-490A-FFA7-C77DCBD1B488}"/>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B0E9FB14-1942-1974-2EC8-7A7C983B9790}"/>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B91AF3AD-223C-045B-E8B0-2F4307400E60}"/>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35" name="Picture 34">
            <a:extLst>
              <a:ext uri="{FF2B5EF4-FFF2-40B4-BE49-F238E27FC236}">
                <a16:creationId xmlns:a16="http://schemas.microsoft.com/office/drawing/2014/main" id="{15E1B721-AF4A-810B-28EC-F063B2A64E33}"/>
              </a:ext>
            </a:extLst>
          </p:cNvPr>
          <p:cNvPicPr>
            <a:picLocks noChangeAspect="1"/>
          </p:cNvPicPr>
          <p:nvPr/>
        </p:nvPicPr>
        <p:blipFill>
          <a:blip r:embed="rId5"/>
          <a:srcRect l="122053" t="21918" r="-69518" b="936"/>
          <a:stretch>
            <a:fillRect/>
          </a:stretch>
        </p:blipFill>
        <p:spPr>
          <a:xfrm>
            <a:off x="15867593" y="7861377"/>
            <a:ext cx="1524001" cy="1448572"/>
          </a:xfrm>
          <a:prstGeom prst="rect">
            <a:avLst/>
          </a:prstGeom>
        </p:spPr>
      </p:pic>
      <p:sp>
        <p:nvSpPr>
          <p:cNvPr id="4" name="TextBox 3">
            <a:extLst>
              <a:ext uri="{FF2B5EF4-FFF2-40B4-BE49-F238E27FC236}">
                <a16:creationId xmlns:a16="http://schemas.microsoft.com/office/drawing/2014/main" id="{A476C4DE-97C8-0358-9C9B-820F62F6F061}"/>
              </a:ext>
            </a:extLst>
          </p:cNvPr>
          <p:cNvSpPr txBox="1"/>
          <p:nvPr/>
        </p:nvSpPr>
        <p:spPr>
          <a:xfrm>
            <a:off x="7936342" y="5240324"/>
            <a:ext cx="9042399" cy="3703065"/>
          </a:xfrm>
          <a:prstGeom prst="rect">
            <a:avLst/>
          </a:prstGeom>
          <a:noFill/>
        </p:spPr>
        <p:txBody>
          <a:bodyPr wrap="square" rtlCol="0">
            <a:spAutoFit/>
          </a:bodyPr>
          <a:lstStyle/>
          <a:p>
            <a:pPr marL="380990" indent="-380990">
              <a:buFont typeface="Arial" panose="020B0604020202020204" pitchFamily="34" charset="0"/>
              <a:buChar char="•"/>
            </a:pPr>
            <a:r>
              <a:rPr lang="en-GB" sz="2933" dirty="0">
                <a:solidFill>
                  <a:srgbClr val="002060"/>
                </a:solidFill>
                <a:latin typeface="DM Sans Bold" panose="020B0604020202020204" charset="0"/>
              </a:rPr>
              <a:t>Fish (hake)</a:t>
            </a:r>
          </a:p>
          <a:p>
            <a:pPr marL="380990" indent="-380990">
              <a:buFont typeface="Arial" panose="020B0604020202020204" pitchFamily="34" charset="0"/>
              <a:buChar char="•"/>
            </a:pPr>
            <a:r>
              <a:rPr lang="en-GB" sz="2933" dirty="0">
                <a:solidFill>
                  <a:srgbClr val="002060"/>
                </a:solidFill>
                <a:latin typeface="DM Sans Bold" panose="020B0604020202020204" charset="0"/>
              </a:rPr>
              <a:t>Tortilla (whole wheat), local producer</a:t>
            </a:r>
          </a:p>
          <a:p>
            <a:pPr marL="380990" indent="-380990">
              <a:buFont typeface="Arial" panose="020B0604020202020204" pitchFamily="34" charset="0"/>
              <a:buChar char="•"/>
            </a:pPr>
            <a:r>
              <a:rPr lang="en-GB" sz="2933" dirty="0">
                <a:solidFill>
                  <a:srgbClr val="002060"/>
                </a:solidFill>
                <a:latin typeface="DM Sans Bold" panose="020B0604020202020204" charset="0"/>
              </a:rPr>
              <a:t>Lettuce, cabbage, cherry tomatoes, carrots</a:t>
            </a:r>
          </a:p>
          <a:p>
            <a:pPr marL="380990" indent="-380990">
              <a:buFont typeface="Arial" panose="020B0604020202020204" pitchFamily="34" charset="0"/>
              <a:buChar char="•"/>
            </a:pPr>
            <a:r>
              <a:rPr lang="en-GB" sz="2933" dirty="0">
                <a:solidFill>
                  <a:srgbClr val="002060"/>
                </a:solidFill>
                <a:latin typeface="DM Sans Bold" panose="020B0604020202020204" charset="0"/>
              </a:rPr>
              <a:t>Olive oil</a:t>
            </a:r>
          </a:p>
          <a:p>
            <a:pPr marL="380990" indent="-380990">
              <a:buFont typeface="Arial" panose="020B0604020202020204" pitchFamily="34" charset="0"/>
              <a:buChar char="•"/>
            </a:pPr>
            <a:r>
              <a:rPr lang="en-GB" sz="2933" dirty="0">
                <a:solidFill>
                  <a:srgbClr val="002060"/>
                </a:solidFill>
                <a:latin typeface="DM Sans Bold" panose="020B0604020202020204" charset="0"/>
              </a:rPr>
              <a:t>Yogurt </a:t>
            </a:r>
          </a:p>
          <a:p>
            <a:pPr marL="380990" indent="-380990">
              <a:buFont typeface="Arial" panose="020B0604020202020204" pitchFamily="34" charset="0"/>
              <a:buChar char="•"/>
            </a:pPr>
            <a:r>
              <a:rPr lang="en-GB" sz="2933" dirty="0">
                <a:solidFill>
                  <a:srgbClr val="002060"/>
                </a:solidFill>
                <a:latin typeface="DM Sans Bold" panose="020B0604020202020204" charset="0"/>
              </a:rPr>
              <a:t>Pumpkin seeds</a:t>
            </a:r>
          </a:p>
          <a:p>
            <a:pPr marL="380990" indent="-380990">
              <a:buFont typeface="Arial" panose="020B0604020202020204" pitchFamily="34" charset="0"/>
              <a:buChar char="•"/>
            </a:pPr>
            <a:r>
              <a:rPr lang="en-GB" sz="2933" dirty="0">
                <a:solidFill>
                  <a:srgbClr val="002060"/>
                </a:solidFill>
                <a:latin typeface="DM Sans Bold" panose="020B0604020202020204" charset="0"/>
              </a:rPr>
              <a:t>Mediterranean spices</a:t>
            </a:r>
          </a:p>
          <a:p>
            <a:pPr marL="380990" indent="-380990">
              <a:buFont typeface="Arial" panose="020B0604020202020204" pitchFamily="34" charset="0"/>
              <a:buChar char="•"/>
            </a:pPr>
            <a:r>
              <a:rPr lang="en-GB" sz="2933" dirty="0">
                <a:solidFill>
                  <a:srgbClr val="002060"/>
                </a:solidFill>
                <a:latin typeface="DM Sans Bold" panose="020B0604020202020204" charset="0"/>
              </a:rPr>
              <a:t>Honey..</a:t>
            </a:r>
            <a:endParaRPr lang="hr-HR" sz="2933" dirty="0">
              <a:solidFill>
                <a:srgbClr val="002060"/>
              </a:solidFill>
            </a:endParaRPr>
          </a:p>
        </p:txBody>
      </p:sp>
      <p:pic>
        <p:nvPicPr>
          <p:cNvPr id="8" name="Picture 7">
            <a:extLst>
              <a:ext uri="{FF2B5EF4-FFF2-40B4-BE49-F238E27FC236}">
                <a16:creationId xmlns:a16="http://schemas.microsoft.com/office/drawing/2014/main" id="{4C306A18-160C-3F24-6FE9-0F6376FE2F40}"/>
              </a:ext>
            </a:extLst>
          </p:cNvPr>
          <p:cNvPicPr>
            <a:picLocks noChangeAspect="1"/>
          </p:cNvPicPr>
          <p:nvPr/>
        </p:nvPicPr>
        <p:blipFill>
          <a:blip r:embed="rId6"/>
          <a:srcRect l="30514" t="15613" r="29291" b="31128"/>
          <a:stretch>
            <a:fillRect/>
          </a:stretch>
        </p:blipFill>
        <p:spPr>
          <a:xfrm>
            <a:off x="1248999" y="5044855"/>
            <a:ext cx="6681995" cy="4980227"/>
          </a:xfrm>
          <a:prstGeom prst="rect">
            <a:avLst/>
          </a:prstGeom>
        </p:spPr>
      </p:pic>
      <p:pic>
        <p:nvPicPr>
          <p:cNvPr id="18" name="Picture 17">
            <a:extLst>
              <a:ext uri="{FF2B5EF4-FFF2-40B4-BE49-F238E27FC236}">
                <a16:creationId xmlns:a16="http://schemas.microsoft.com/office/drawing/2014/main" id="{34D5A8F9-5512-CBE3-BCC0-62852F97D06A}"/>
              </a:ext>
            </a:extLst>
          </p:cNvPr>
          <p:cNvPicPr>
            <a:picLocks noChangeAspect="1"/>
          </p:cNvPicPr>
          <p:nvPr/>
        </p:nvPicPr>
        <p:blipFill>
          <a:blip r:embed="rId7"/>
          <a:stretch>
            <a:fillRect/>
          </a:stretch>
        </p:blipFill>
        <p:spPr>
          <a:xfrm>
            <a:off x="9550400" y="8935835"/>
            <a:ext cx="4470788" cy="1089247"/>
          </a:xfrm>
          <a:prstGeom prst="rect">
            <a:avLst/>
          </a:prstGeom>
        </p:spPr>
      </p:pic>
      <p:pic>
        <p:nvPicPr>
          <p:cNvPr id="19" name="Grafik 4">
            <a:extLst>
              <a:ext uri="{FF2B5EF4-FFF2-40B4-BE49-F238E27FC236}">
                <a16:creationId xmlns:a16="http://schemas.microsoft.com/office/drawing/2014/main" id="{DB040280-6DEC-B135-35CF-611746890AB3}"/>
              </a:ext>
            </a:extLst>
          </p:cNvPr>
          <p:cNvPicPr>
            <a:picLocks noChangeAspect="1"/>
          </p:cNvPicPr>
          <p:nvPr/>
        </p:nvPicPr>
        <p:blipFill>
          <a:blip r:embed="rId8"/>
          <a:stretch>
            <a:fillRect/>
          </a:stretch>
        </p:blipFill>
        <p:spPr>
          <a:xfrm>
            <a:off x="16453010" y="4943781"/>
            <a:ext cx="7422508" cy="5206308"/>
          </a:xfrm>
          <a:prstGeom prst="rect">
            <a:avLst/>
          </a:prstGeom>
        </p:spPr>
      </p:pic>
      <p:sp>
        <p:nvSpPr>
          <p:cNvPr id="10" name="TextBox 8">
            <a:extLst>
              <a:ext uri="{FF2B5EF4-FFF2-40B4-BE49-F238E27FC236}">
                <a16:creationId xmlns:a16="http://schemas.microsoft.com/office/drawing/2014/main" id="{BF6D9318-18FF-889C-FE2C-D8534DC36938}"/>
              </a:ext>
            </a:extLst>
          </p:cNvPr>
          <p:cNvSpPr txBox="1"/>
          <p:nvPr/>
        </p:nvSpPr>
        <p:spPr>
          <a:xfrm>
            <a:off x="1011462" y="1602886"/>
            <a:ext cx="10080682" cy="1127168"/>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4</a:t>
            </a:r>
          </a:p>
          <a:p>
            <a:pPr marL="457189" indent="-457189">
              <a:lnSpc>
                <a:spcPts val="4479"/>
              </a:lnSpc>
              <a:buFont typeface="Arial" panose="020B0604020202020204" pitchFamily="34" charset="0"/>
              <a:buChar char="•"/>
            </a:pPr>
            <a:r>
              <a:rPr lang="en-GB" sz="3200" b="1" dirty="0">
                <a:solidFill>
                  <a:srgbClr val="002060"/>
                </a:solidFill>
                <a:latin typeface="DM Sans Bold"/>
                <a:ea typeface="DM Sans Bold"/>
                <a:cs typeface="DM Sans Bold"/>
                <a:sym typeface="DM Sans Bold"/>
              </a:rPr>
              <a:t>Test for industrial scale up of a ‘’student bag’’</a:t>
            </a:r>
            <a:endParaRPr lang="en-US" sz="3200" b="1" dirty="0">
              <a:solidFill>
                <a:srgbClr val="002060"/>
              </a:solidFill>
              <a:latin typeface="DM Sans Bold"/>
              <a:ea typeface="DM Sans Bold"/>
              <a:cs typeface="DM Sans Bold"/>
              <a:sym typeface="DM Sans Bold"/>
            </a:endParaRPr>
          </a:p>
        </p:txBody>
      </p:sp>
    </p:spTree>
    <p:extLst>
      <p:ext uri="{BB962C8B-B14F-4D97-AF65-F5344CB8AC3E}">
        <p14:creationId xmlns:p14="http://schemas.microsoft.com/office/powerpoint/2010/main" val="1013811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AB0C1D9F-CD44-E017-5E7A-913D53EB2D46}"/>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CA571E84-FD87-5D9C-0E69-0145BEEAC863}"/>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574A4618-D62B-F7B4-0437-9C7D8E622E8A}"/>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1C1634EC-E3B1-12CB-EB3A-12E2A1FA3A6C}"/>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F8F028A3-8B90-363F-F610-E95286D19E08}"/>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35" name="Picture 34">
            <a:extLst>
              <a:ext uri="{FF2B5EF4-FFF2-40B4-BE49-F238E27FC236}">
                <a16:creationId xmlns:a16="http://schemas.microsoft.com/office/drawing/2014/main" id="{E06A54F3-461D-93B2-B8F6-C9D1E2FFF901}"/>
              </a:ext>
            </a:extLst>
          </p:cNvPr>
          <p:cNvPicPr>
            <a:picLocks noChangeAspect="1"/>
          </p:cNvPicPr>
          <p:nvPr/>
        </p:nvPicPr>
        <p:blipFill>
          <a:blip r:embed="rId5"/>
          <a:srcRect l="122053" t="21918" r="-69518" b="936"/>
          <a:stretch>
            <a:fillRect/>
          </a:stretch>
        </p:blipFill>
        <p:spPr>
          <a:xfrm>
            <a:off x="15867593" y="7861377"/>
            <a:ext cx="1524001" cy="1448572"/>
          </a:xfrm>
          <a:prstGeom prst="rect">
            <a:avLst/>
          </a:prstGeom>
        </p:spPr>
      </p:pic>
      <p:sp>
        <p:nvSpPr>
          <p:cNvPr id="3" name="TextBox 8">
            <a:extLst>
              <a:ext uri="{FF2B5EF4-FFF2-40B4-BE49-F238E27FC236}">
                <a16:creationId xmlns:a16="http://schemas.microsoft.com/office/drawing/2014/main" id="{D6D6E67A-A890-10FE-5102-93A71FC5BBF7}"/>
              </a:ext>
            </a:extLst>
          </p:cNvPr>
          <p:cNvSpPr txBox="1"/>
          <p:nvPr/>
        </p:nvSpPr>
        <p:spPr>
          <a:xfrm>
            <a:off x="503498" y="1673612"/>
            <a:ext cx="10080682" cy="1127168"/>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4</a:t>
            </a:r>
          </a:p>
          <a:p>
            <a:pPr marL="457189" indent="-457189">
              <a:lnSpc>
                <a:spcPts val="4479"/>
              </a:lnSpc>
              <a:buFont typeface="Arial" panose="020B0604020202020204" pitchFamily="34" charset="0"/>
              <a:buChar char="•"/>
            </a:pPr>
            <a:r>
              <a:rPr lang="en-GB" sz="3200" b="1" dirty="0">
                <a:solidFill>
                  <a:srgbClr val="002060"/>
                </a:solidFill>
                <a:latin typeface="DM Sans Bold"/>
                <a:ea typeface="DM Sans Bold"/>
                <a:cs typeface="DM Sans Bold"/>
                <a:sym typeface="DM Sans Bold"/>
              </a:rPr>
              <a:t>Test for industrial scale up of a ‘’student bag’’</a:t>
            </a:r>
            <a:endParaRPr lang="en-US" sz="3200" b="1" dirty="0">
              <a:solidFill>
                <a:srgbClr val="002060"/>
              </a:solidFill>
              <a:latin typeface="DM Sans Bold"/>
              <a:ea typeface="DM Sans Bold"/>
              <a:cs typeface="DM Sans Bold"/>
              <a:sym typeface="DM Sans Bold"/>
            </a:endParaRPr>
          </a:p>
        </p:txBody>
      </p:sp>
      <p:sp>
        <p:nvSpPr>
          <p:cNvPr id="6" name="TextBox 5">
            <a:extLst>
              <a:ext uri="{FF2B5EF4-FFF2-40B4-BE49-F238E27FC236}">
                <a16:creationId xmlns:a16="http://schemas.microsoft.com/office/drawing/2014/main" id="{3C7F3B84-2A56-3B1B-8C87-ADA585CE1708}"/>
              </a:ext>
            </a:extLst>
          </p:cNvPr>
          <p:cNvSpPr txBox="1"/>
          <p:nvPr/>
        </p:nvSpPr>
        <p:spPr>
          <a:xfrm>
            <a:off x="696054" y="9856469"/>
            <a:ext cx="10906440" cy="1384995"/>
          </a:xfrm>
          <a:prstGeom prst="rect">
            <a:avLst/>
          </a:prstGeom>
          <a:noFill/>
        </p:spPr>
        <p:txBody>
          <a:bodyPr wrap="square">
            <a:spAutoFit/>
          </a:bodyPr>
          <a:lstStyle/>
          <a:p>
            <a:pPr algn="ctr"/>
            <a:r>
              <a:rPr lang="en-GB" sz="2800" dirty="0">
                <a:solidFill>
                  <a:srgbClr val="002060"/>
                </a:solidFill>
                <a:latin typeface="DM Sans" pitchFamily="2" charset="0"/>
              </a:rPr>
              <a:t> </a:t>
            </a:r>
          </a:p>
          <a:p>
            <a:pPr algn="ctr"/>
            <a:r>
              <a:rPr lang="en-GB" sz="2800" dirty="0">
                <a:solidFill>
                  <a:srgbClr val="002060"/>
                </a:solidFill>
                <a:latin typeface="DM Sans" pitchFamily="2" charset="0"/>
              </a:rPr>
              <a:t>Preparation of tortillas and nuts at the Student Centre of University of Zagreb (July 10th 2025)</a:t>
            </a:r>
            <a:endParaRPr lang="hr-HR" sz="2800" dirty="0">
              <a:solidFill>
                <a:srgbClr val="002060"/>
              </a:solidFill>
              <a:latin typeface="DM Sans" pitchFamily="2" charset="0"/>
            </a:endParaRPr>
          </a:p>
        </p:txBody>
      </p:sp>
      <p:pic>
        <p:nvPicPr>
          <p:cNvPr id="10" name="Picture 9">
            <a:extLst>
              <a:ext uri="{FF2B5EF4-FFF2-40B4-BE49-F238E27FC236}">
                <a16:creationId xmlns:a16="http://schemas.microsoft.com/office/drawing/2014/main" id="{85D678C5-EE8F-0A51-98CE-EBEC9A2CB758}"/>
              </a:ext>
            </a:extLst>
          </p:cNvPr>
          <p:cNvPicPr>
            <a:picLocks noChangeAspect="1"/>
          </p:cNvPicPr>
          <p:nvPr/>
        </p:nvPicPr>
        <p:blipFill>
          <a:blip r:embed="rId6"/>
          <a:stretch>
            <a:fillRect/>
          </a:stretch>
        </p:blipFill>
        <p:spPr>
          <a:xfrm>
            <a:off x="1202697" y="3641264"/>
            <a:ext cx="4946577" cy="6591574"/>
          </a:xfrm>
          <a:prstGeom prst="rect">
            <a:avLst/>
          </a:prstGeom>
        </p:spPr>
      </p:pic>
      <p:pic>
        <p:nvPicPr>
          <p:cNvPr id="15" name="Picture 14">
            <a:extLst>
              <a:ext uri="{FF2B5EF4-FFF2-40B4-BE49-F238E27FC236}">
                <a16:creationId xmlns:a16="http://schemas.microsoft.com/office/drawing/2014/main" id="{57D28BFB-A60F-66BC-612C-4BB9CC00CCA5}"/>
              </a:ext>
            </a:extLst>
          </p:cNvPr>
          <p:cNvPicPr>
            <a:picLocks noChangeAspect="1"/>
          </p:cNvPicPr>
          <p:nvPr/>
        </p:nvPicPr>
        <p:blipFill>
          <a:blip r:embed="rId7"/>
          <a:stretch>
            <a:fillRect/>
          </a:stretch>
        </p:blipFill>
        <p:spPr>
          <a:xfrm>
            <a:off x="6364110" y="3664124"/>
            <a:ext cx="4946577" cy="6591574"/>
          </a:xfrm>
          <a:prstGeom prst="rect">
            <a:avLst/>
          </a:prstGeom>
        </p:spPr>
      </p:pic>
      <p:sp>
        <p:nvSpPr>
          <p:cNvPr id="17" name="TextBox 16">
            <a:extLst>
              <a:ext uri="{FF2B5EF4-FFF2-40B4-BE49-F238E27FC236}">
                <a16:creationId xmlns:a16="http://schemas.microsoft.com/office/drawing/2014/main" id="{55FF8AC9-46E4-4D66-DC67-D1051233E9FC}"/>
              </a:ext>
            </a:extLst>
          </p:cNvPr>
          <p:cNvSpPr txBox="1"/>
          <p:nvPr/>
        </p:nvSpPr>
        <p:spPr>
          <a:xfrm>
            <a:off x="11680190" y="4759308"/>
            <a:ext cx="12195810" cy="4401205"/>
          </a:xfrm>
          <a:prstGeom prst="rect">
            <a:avLst/>
          </a:prstGeom>
          <a:noFill/>
        </p:spPr>
        <p:txBody>
          <a:bodyPr wrap="square">
            <a:spAutoFit/>
          </a:bodyPr>
          <a:lstStyle/>
          <a:p>
            <a:pPr marL="457200" indent="-457200">
              <a:buFont typeface="Arial" panose="020B0604020202020204" pitchFamily="34" charset="0"/>
              <a:buChar char="•"/>
            </a:pPr>
            <a:r>
              <a:rPr lang="en-GB" sz="2800" dirty="0">
                <a:solidFill>
                  <a:srgbClr val="002060"/>
                </a:solidFill>
                <a:latin typeface="DM Sans" pitchFamily="2" charset="0"/>
              </a:rPr>
              <a:t>based on the average annual sales of corresponding or similar food items in student restaurants and the calculated production costs of the “student bag”, a proposed market price for the student was calculated</a:t>
            </a:r>
          </a:p>
          <a:p>
            <a:pPr marL="457200" indent="-457200">
              <a:buFont typeface="Arial" panose="020B0604020202020204" pitchFamily="34" charset="0"/>
              <a:buChar char="•"/>
            </a:pPr>
            <a:endParaRPr lang="en-GB" sz="2800" dirty="0">
              <a:solidFill>
                <a:srgbClr val="002060"/>
              </a:solidFill>
              <a:latin typeface="DM Sans" pitchFamily="2" charset="0"/>
            </a:endParaRPr>
          </a:p>
          <a:p>
            <a:pPr marL="457200" indent="-457200">
              <a:buFont typeface="Arial" panose="020B0604020202020204" pitchFamily="34" charset="0"/>
              <a:buChar char="•"/>
            </a:pPr>
            <a:r>
              <a:rPr lang="en-GB" sz="2800" dirty="0">
                <a:solidFill>
                  <a:srgbClr val="002060"/>
                </a:solidFill>
                <a:latin typeface="DM Sans" pitchFamily="2" charset="0"/>
              </a:rPr>
              <a:t>tortilla 3.5 EUR</a:t>
            </a:r>
          </a:p>
          <a:p>
            <a:pPr marL="457200" indent="-457200">
              <a:buFont typeface="Arial" panose="020B0604020202020204" pitchFamily="34" charset="0"/>
              <a:buChar char="•"/>
            </a:pPr>
            <a:r>
              <a:rPr lang="en-GB" sz="2800" dirty="0">
                <a:solidFill>
                  <a:srgbClr val="002060"/>
                </a:solidFill>
                <a:latin typeface="DM Sans" pitchFamily="2" charset="0"/>
              </a:rPr>
              <a:t>bag of nuts and fruits 1.5 EUR</a:t>
            </a:r>
          </a:p>
          <a:p>
            <a:pPr marL="457200" indent="-457200">
              <a:buFont typeface="Arial" panose="020B0604020202020204" pitchFamily="34" charset="0"/>
              <a:buChar char="•"/>
            </a:pPr>
            <a:endParaRPr lang="en-GB" sz="2800" dirty="0">
              <a:solidFill>
                <a:srgbClr val="002060"/>
              </a:solidFill>
              <a:latin typeface="DM Sans" pitchFamily="2" charset="0"/>
            </a:endParaRPr>
          </a:p>
          <a:p>
            <a:pPr marL="457200" indent="-457200">
              <a:buFont typeface="Arial" panose="020B0604020202020204" pitchFamily="34" charset="0"/>
              <a:buChar char="•"/>
            </a:pPr>
            <a:r>
              <a:rPr lang="en-GB" sz="2800" dirty="0">
                <a:solidFill>
                  <a:srgbClr val="002060"/>
                </a:solidFill>
                <a:latin typeface="DM Sans" pitchFamily="2" charset="0"/>
              </a:rPr>
              <a:t>newly developed dishes cannot be subsidised according to Croatian legislation</a:t>
            </a:r>
            <a:endParaRPr lang="hr-HR" sz="2800" dirty="0">
              <a:solidFill>
                <a:srgbClr val="002060"/>
              </a:solidFill>
              <a:latin typeface="DM Sans" pitchFamily="2" charset="0"/>
            </a:endParaRPr>
          </a:p>
        </p:txBody>
      </p:sp>
    </p:spTree>
    <p:extLst>
      <p:ext uri="{BB962C8B-B14F-4D97-AF65-F5344CB8AC3E}">
        <p14:creationId xmlns:p14="http://schemas.microsoft.com/office/powerpoint/2010/main" val="4012697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B6913063-1B6C-7C6D-CF85-4F3F8309229C}"/>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88EE319D-137B-9604-D017-28255B2C71A4}"/>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60FB6F9C-D0A3-EC29-3F10-57A136DC5B7C}"/>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A0D78C6F-4B6F-4A6F-9B68-4F699418DFD1}"/>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8639D0C9-7F71-862E-F920-BF2787BD8E6C}"/>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4" name="TextBox 8">
            <a:extLst>
              <a:ext uri="{FF2B5EF4-FFF2-40B4-BE49-F238E27FC236}">
                <a16:creationId xmlns:a16="http://schemas.microsoft.com/office/drawing/2014/main" id="{BA4B666F-A565-AC01-274B-64CFEDF141F2}"/>
              </a:ext>
            </a:extLst>
          </p:cNvPr>
          <p:cNvSpPr txBox="1"/>
          <p:nvPr/>
        </p:nvSpPr>
        <p:spPr>
          <a:xfrm>
            <a:off x="1179250" y="1217126"/>
            <a:ext cx="11247973" cy="1127168"/>
          </a:xfrm>
          <a:prstGeom prst="rect">
            <a:avLst/>
          </a:prstGeom>
        </p:spPr>
        <p:txBody>
          <a:bodyPr wrap="square" lIns="0" tIns="0" rIns="0" bIns="0" rtlCol="0" anchor="t">
            <a:spAutoFit/>
          </a:bodyPr>
          <a:lstStyle/>
          <a:p>
            <a:pPr>
              <a:lnSpc>
                <a:spcPts val="4479"/>
              </a:lnSpc>
            </a:pPr>
            <a:endParaRPr lang="en-US" sz="3200" b="1" dirty="0">
              <a:solidFill>
                <a:srgbClr val="002060"/>
              </a:solidFill>
              <a:latin typeface="DM Sans Bold"/>
              <a:ea typeface="DM Sans Bold"/>
              <a:cs typeface="DM Sans Bold"/>
              <a:sym typeface="DM Sans Bold"/>
            </a:endParaRPr>
          </a:p>
          <a:p>
            <a:pPr>
              <a:lnSpc>
                <a:spcPts val="4479"/>
              </a:lnSpc>
            </a:pPr>
            <a:r>
              <a:rPr lang="en-US" sz="3200" b="1" dirty="0">
                <a:solidFill>
                  <a:srgbClr val="002060"/>
                </a:solidFill>
                <a:latin typeface="DM Sans Bold"/>
                <a:ea typeface="DM Sans Bold"/>
                <a:cs typeface="DM Sans Bold"/>
                <a:sym typeface="DM Sans Bold"/>
              </a:rPr>
              <a:t>TESTING </a:t>
            </a:r>
          </a:p>
        </p:txBody>
      </p:sp>
      <p:sp>
        <p:nvSpPr>
          <p:cNvPr id="6" name="TextBox 5">
            <a:extLst>
              <a:ext uri="{FF2B5EF4-FFF2-40B4-BE49-F238E27FC236}">
                <a16:creationId xmlns:a16="http://schemas.microsoft.com/office/drawing/2014/main" id="{94778F35-FFC8-BF9F-9C58-05D407E2E944}"/>
              </a:ext>
            </a:extLst>
          </p:cNvPr>
          <p:cNvSpPr txBox="1"/>
          <p:nvPr/>
        </p:nvSpPr>
        <p:spPr>
          <a:xfrm>
            <a:off x="1623416" y="3783616"/>
            <a:ext cx="13037464" cy="6411114"/>
          </a:xfrm>
          <a:prstGeom prst="rect">
            <a:avLst/>
          </a:prstGeom>
          <a:noFill/>
        </p:spPr>
        <p:txBody>
          <a:bodyPr wrap="square" rtlCol="0">
            <a:spAutoFit/>
          </a:bodyPr>
          <a:lstStyle/>
          <a:p>
            <a:pPr marL="380990" indent="-380990">
              <a:buFont typeface="Arial" panose="020B0604020202020204" pitchFamily="34" charset="0"/>
              <a:buChar char="•"/>
            </a:pPr>
            <a:r>
              <a:rPr lang="en-GB" sz="2933" b="1" dirty="0">
                <a:solidFill>
                  <a:srgbClr val="002060"/>
                </a:solidFill>
                <a:latin typeface="DM Sans Bold"/>
              </a:rPr>
              <a:t>2 weeks in October 2025 / 3 student restaurants  in Zagreb</a:t>
            </a:r>
          </a:p>
          <a:p>
            <a:pPr marL="380990" indent="-380990">
              <a:buFont typeface="Arial" panose="020B0604020202020204" pitchFamily="34" charset="0"/>
              <a:buChar char="•"/>
            </a:pPr>
            <a:r>
              <a:rPr lang="en-GB" sz="2933" b="1" dirty="0">
                <a:solidFill>
                  <a:srgbClr val="002060"/>
                </a:solidFill>
                <a:latin typeface="DM Sans Bold"/>
              </a:rPr>
              <a:t>Additional offer to existing offer, 12-14 hours</a:t>
            </a:r>
          </a:p>
          <a:p>
            <a:r>
              <a:rPr lang="hr-HR" sz="2933" b="1" dirty="0">
                <a:solidFill>
                  <a:srgbClr val="002060"/>
                </a:solidFill>
                <a:latin typeface="DM Sans Bold"/>
              </a:rPr>
              <a:t>-------------------------</a:t>
            </a:r>
          </a:p>
          <a:p>
            <a:r>
              <a:rPr lang="en-GB" sz="2933" b="1" u="sng" dirty="0">
                <a:solidFill>
                  <a:srgbClr val="00B050"/>
                </a:solidFill>
                <a:latin typeface="DM Sans Bold"/>
              </a:rPr>
              <a:t>The aim of the research </a:t>
            </a:r>
            <a:r>
              <a:rPr lang="en-GB" sz="2933" b="1" dirty="0">
                <a:solidFill>
                  <a:srgbClr val="00B050"/>
                </a:solidFill>
                <a:latin typeface="DM Sans Bold"/>
              </a:rPr>
              <a:t>was to examine the attitudes, habits, and preferences of students at the University of Zagreb regarding the dishes offered in student restaurants, with particular emphasis on the introduction of the student bag  and Mediterranean dishes</a:t>
            </a:r>
          </a:p>
          <a:p>
            <a:endParaRPr lang="hr-HR" sz="2933" b="1" dirty="0">
              <a:solidFill>
                <a:srgbClr val="002060"/>
              </a:solidFill>
              <a:latin typeface="DM Sans Bold"/>
            </a:endParaRPr>
          </a:p>
          <a:p>
            <a:pPr marL="1600160" lvl="2" indent="-380990">
              <a:buFont typeface="Arial" panose="020B0604020202020204" pitchFamily="34" charset="0"/>
              <a:buChar char="•"/>
            </a:pPr>
            <a:r>
              <a:rPr lang="en-GB" sz="2933" b="1" dirty="0">
                <a:solidFill>
                  <a:srgbClr val="002060"/>
                </a:solidFill>
                <a:latin typeface="DM Sans Bold"/>
              </a:rPr>
              <a:t>Instrument: Online questionnaire (1ka.si platform) </a:t>
            </a:r>
          </a:p>
          <a:p>
            <a:pPr marL="1600160" lvl="2" indent="-380990">
              <a:buFont typeface="Arial" panose="020B0604020202020204" pitchFamily="34" charset="0"/>
              <a:buChar char="•"/>
            </a:pPr>
            <a:r>
              <a:rPr lang="en-GB" sz="2933" b="1" dirty="0">
                <a:solidFill>
                  <a:srgbClr val="002060"/>
                </a:solidFill>
                <a:latin typeface="DM Sans Bold"/>
              </a:rPr>
              <a:t> Number of questions: 62 </a:t>
            </a:r>
          </a:p>
          <a:p>
            <a:pPr marL="1600160" lvl="2" indent="-380990">
              <a:buFont typeface="Arial" panose="020B0604020202020204" pitchFamily="34" charset="0"/>
              <a:buChar char="•"/>
            </a:pPr>
            <a:r>
              <a:rPr lang="en-GB" sz="2933" b="1" dirty="0">
                <a:solidFill>
                  <a:srgbClr val="002060"/>
                </a:solidFill>
                <a:latin typeface="DM Sans Bold"/>
              </a:rPr>
              <a:t>Number of variables: 131 </a:t>
            </a:r>
          </a:p>
          <a:p>
            <a:pPr marL="1600160" lvl="2" indent="-380990">
              <a:buFont typeface="Arial" panose="020B0604020202020204" pitchFamily="34" charset="0"/>
              <a:buChar char="•"/>
            </a:pPr>
            <a:r>
              <a:rPr lang="en-GB" sz="2933" b="1" dirty="0">
                <a:solidFill>
                  <a:srgbClr val="002060"/>
                </a:solidFill>
                <a:latin typeface="DM Sans Bold"/>
              </a:rPr>
              <a:t>Type of research: quantitative (survey) </a:t>
            </a:r>
          </a:p>
          <a:p>
            <a:pPr marL="1600160" lvl="2" indent="-380990">
              <a:buFont typeface="Arial" panose="020B0604020202020204" pitchFamily="34" charset="0"/>
              <a:buChar char="•"/>
            </a:pPr>
            <a:r>
              <a:rPr lang="en-GB" sz="2933" b="1" dirty="0">
                <a:solidFill>
                  <a:srgbClr val="002060"/>
                </a:solidFill>
                <a:latin typeface="DM Sans Bold"/>
              </a:rPr>
              <a:t>Data collection: voluntary and anonymous</a:t>
            </a:r>
          </a:p>
          <a:p>
            <a:pPr marL="1600160" lvl="2" indent="-380990">
              <a:buFont typeface="Arial" panose="020B0604020202020204" pitchFamily="34" charset="0"/>
              <a:buChar char="•"/>
            </a:pPr>
            <a:r>
              <a:rPr lang="en-GB" sz="2933" b="1" dirty="0">
                <a:solidFill>
                  <a:srgbClr val="002060"/>
                </a:solidFill>
                <a:latin typeface="DM Sans Bold"/>
              </a:rPr>
              <a:t>Research was approved by the Ethics Committee of the FFTB</a:t>
            </a:r>
          </a:p>
        </p:txBody>
      </p:sp>
      <p:pic>
        <p:nvPicPr>
          <p:cNvPr id="18" name="Picture 17">
            <a:extLst>
              <a:ext uri="{FF2B5EF4-FFF2-40B4-BE49-F238E27FC236}">
                <a16:creationId xmlns:a16="http://schemas.microsoft.com/office/drawing/2014/main" id="{70B424D2-2669-50C9-E3FD-23987AF3BA09}"/>
              </a:ext>
            </a:extLst>
          </p:cNvPr>
          <p:cNvPicPr>
            <a:picLocks noChangeAspect="1"/>
          </p:cNvPicPr>
          <p:nvPr/>
        </p:nvPicPr>
        <p:blipFill>
          <a:blip r:embed="rId5"/>
          <a:stretch>
            <a:fillRect/>
          </a:stretch>
        </p:blipFill>
        <p:spPr>
          <a:xfrm>
            <a:off x="14935200" y="1207485"/>
            <a:ext cx="4800400" cy="11112037"/>
          </a:xfrm>
          <a:prstGeom prst="rect">
            <a:avLst/>
          </a:prstGeom>
        </p:spPr>
      </p:pic>
      <p:pic>
        <p:nvPicPr>
          <p:cNvPr id="1026" name="Picture 2">
            <a:extLst>
              <a:ext uri="{FF2B5EF4-FFF2-40B4-BE49-F238E27FC236}">
                <a16:creationId xmlns:a16="http://schemas.microsoft.com/office/drawing/2014/main" id="{9786D37A-20F4-D420-728B-C7E02935B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589267" y="4305865"/>
            <a:ext cx="4794733" cy="3599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990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719C2324-9E22-6F70-C101-728058A7743C}"/>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892B695E-0DCF-C406-5BF4-C5FA7E396CE1}"/>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D24B5D7B-94FF-7220-BEEF-95BD8095099E}"/>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47A640F7-F875-D638-23FB-A962F36EFCCC}"/>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042E0BDA-A03B-F025-986B-8A71BA57503E}"/>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4" name="TextBox 8">
            <a:extLst>
              <a:ext uri="{FF2B5EF4-FFF2-40B4-BE49-F238E27FC236}">
                <a16:creationId xmlns:a16="http://schemas.microsoft.com/office/drawing/2014/main" id="{AAA9724D-3499-B2A3-9578-933D72CD70CA}"/>
              </a:ext>
            </a:extLst>
          </p:cNvPr>
          <p:cNvSpPr txBox="1"/>
          <p:nvPr/>
        </p:nvSpPr>
        <p:spPr>
          <a:xfrm>
            <a:off x="1179250" y="1217126"/>
            <a:ext cx="11247973" cy="1127168"/>
          </a:xfrm>
          <a:prstGeom prst="rect">
            <a:avLst/>
          </a:prstGeom>
        </p:spPr>
        <p:txBody>
          <a:bodyPr wrap="square" lIns="0" tIns="0" rIns="0" bIns="0" rtlCol="0" anchor="t">
            <a:spAutoFit/>
          </a:bodyPr>
          <a:lstStyle/>
          <a:p>
            <a:pPr>
              <a:lnSpc>
                <a:spcPts val="4479"/>
              </a:lnSpc>
            </a:pPr>
            <a:endParaRPr lang="en-US" sz="3200" b="1" dirty="0">
              <a:solidFill>
                <a:srgbClr val="FFFFFF"/>
              </a:solidFill>
              <a:latin typeface="DM Sans Bold"/>
              <a:ea typeface="DM Sans Bold"/>
              <a:cs typeface="DM Sans Bold"/>
              <a:sym typeface="DM Sans Bold"/>
            </a:endParaRPr>
          </a:p>
          <a:p>
            <a:pPr>
              <a:lnSpc>
                <a:spcPts val="4479"/>
              </a:lnSpc>
            </a:pPr>
            <a:r>
              <a:rPr lang="en-US" sz="3200" b="1" dirty="0">
                <a:solidFill>
                  <a:srgbClr val="002060"/>
                </a:solidFill>
                <a:latin typeface="DM Sans Bold"/>
                <a:ea typeface="DM Sans Bold"/>
                <a:cs typeface="DM Sans Bold"/>
                <a:sym typeface="DM Sans Bold"/>
              </a:rPr>
              <a:t>TESTING</a:t>
            </a:r>
            <a:r>
              <a:rPr lang="en-US" sz="3200" b="1" dirty="0">
                <a:solidFill>
                  <a:srgbClr val="92D050"/>
                </a:solidFill>
                <a:latin typeface="DM Sans Bold"/>
                <a:ea typeface="DM Sans Bold"/>
                <a:cs typeface="DM Sans Bold"/>
                <a:sym typeface="DM Sans Bold"/>
              </a:rPr>
              <a:t> </a:t>
            </a:r>
          </a:p>
        </p:txBody>
      </p:sp>
      <p:pic>
        <p:nvPicPr>
          <p:cNvPr id="18" name="Picture 17">
            <a:extLst>
              <a:ext uri="{FF2B5EF4-FFF2-40B4-BE49-F238E27FC236}">
                <a16:creationId xmlns:a16="http://schemas.microsoft.com/office/drawing/2014/main" id="{8D3DC1FB-2E16-3B96-6212-57B7F5FE66E7}"/>
              </a:ext>
            </a:extLst>
          </p:cNvPr>
          <p:cNvPicPr>
            <a:picLocks noChangeAspect="1"/>
          </p:cNvPicPr>
          <p:nvPr/>
        </p:nvPicPr>
        <p:blipFill>
          <a:blip r:embed="rId5"/>
          <a:stretch>
            <a:fillRect/>
          </a:stretch>
        </p:blipFill>
        <p:spPr>
          <a:xfrm>
            <a:off x="14935200" y="1207485"/>
            <a:ext cx="4800400" cy="11112037"/>
          </a:xfrm>
          <a:prstGeom prst="rect">
            <a:avLst/>
          </a:prstGeom>
        </p:spPr>
      </p:pic>
      <p:pic>
        <p:nvPicPr>
          <p:cNvPr id="1026" name="Picture 2">
            <a:extLst>
              <a:ext uri="{FF2B5EF4-FFF2-40B4-BE49-F238E27FC236}">
                <a16:creationId xmlns:a16="http://schemas.microsoft.com/office/drawing/2014/main" id="{505E4D2D-6502-552A-3B2C-36B7B5BC91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589267" y="4305865"/>
            <a:ext cx="4794733" cy="35991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4CD4B2D-239C-39C9-7457-4DFEF20C37C1}"/>
              </a:ext>
            </a:extLst>
          </p:cNvPr>
          <p:cNvSpPr txBox="1"/>
          <p:nvPr/>
        </p:nvSpPr>
        <p:spPr>
          <a:xfrm>
            <a:off x="1485402" y="3442452"/>
            <a:ext cx="12195810" cy="7765139"/>
          </a:xfrm>
          <a:prstGeom prst="rect">
            <a:avLst/>
          </a:prstGeom>
          <a:noFill/>
        </p:spPr>
        <p:txBody>
          <a:bodyPr wrap="square" rtlCol="0">
            <a:spAutoFit/>
          </a:bodyPr>
          <a:lstStyle>
            <a:defPPr marR="0" lvl="0" algn="l" rtl="0">
              <a:lnSpc>
                <a:spcPct val="100000"/>
              </a:lnSpc>
              <a:spcBef>
                <a:spcPts val="0"/>
              </a:spcBef>
              <a:spcAft>
                <a:spcPts val="0"/>
              </a:spcAft>
            </a:defPPr>
            <a:lvl1pPr marL="380990" indent="-380990">
              <a:buFont typeface="Arial" panose="020B0604020202020204" pitchFamily="34" charset="0"/>
              <a:buChar char="•"/>
              <a:defRPr sz="2933" b="1">
                <a:solidFill>
                  <a:srgbClr val="92D050"/>
                </a:solidFill>
                <a:latin typeface="DM Sans Bold"/>
              </a:defRPr>
            </a:lvl1pPr>
            <a:lvl3pPr marL="1600160" indent="-380990">
              <a:buFont typeface="Arial" panose="020B0604020202020204" pitchFamily="34" charset="0"/>
              <a:buChar char="•"/>
              <a:defRPr sz="2933" b="1">
                <a:solidFill>
                  <a:srgbClr val="92D050"/>
                </a:solidFill>
                <a:latin typeface="DM Sans Bold"/>
              </a:defRPr>
            </a:lvl3pPr>
          </a:lstStyle>
          <a:p>
            <a:pPr marL="0" indent="0">
              <a:buNone/>
            </a:pPr>
            <a:r>
              <a:rPr lang="en-GB" dirty="0">
                <a:solidFill>
                  <a:srgbClr val="002060"/>
                </a:solidFill>
              </a:rPr>
              <a:t>1. Sociodemographic data – gender, age, place of growing up and residence, year of study, eating habits </a:t>
            </a:r>
          </a:p>
          <a:p>
            <a:pPr marL="0" indent="0">
              <a:buNone/>
            </a:pPr>
            <a:endParaRPr lang="en-GB" dirty="0">
              <a:solidFill>
                <a:srgbClr val="002060"/>
              </a:solidFill>
            </a:endParaRPr>
          </a:p>
          <a:p>
            <a:pPr marL="0" indent="0">
              <a:buNone/>
            </a:pPr>
            <a:r>
              <a:rPr lang="en-GB" dirty="0">
                <a:solidFill>
                  <a:srgbClr val="002060"/>
                </a:solidFill>
              </a:rPr>
              <a:t>2. Behaviour and satisfaction in the canteen– frequency of consumption, satisfaction with the offer, attitudes towards the introduction od new dishes</a:t>
            </a:r>
          </a:p>
          <a:p>
            <a:pPr marL="0" indent="0">
              <a:buNone/>
            </a:pPr>
            <a:endParaRPr lang="en-GB" dirty="0">
              <a:solidFill>
                <a:srgbClr val="002060"/>
              </a:solidFill>
            </a:endParaRPr>
          </a:p>
          <a:p>
            <a:pPr marL="0" indent="0">
              <a:buNone/>
            </a:pPr>
            <a:r>
              <a:rPr lang="en-GB" dirty="0">
                <a:solidFill>
                  <a:srgbClr val="002060"/>
                </a:solidFill>
              </a:rPr>
              <a:t>3. Purchasing behaviour – purchase frequency of Mediterranean products, (tortillas, almonds and dried fruits) motives and barriers to purchase </a:t>
            </a:r>
          </a:p>
          <a:p>
            <a:pPr marL="0" indent="0">
              <a:buNone/>
            </a:pPr>
            <a:endParaRPr lang="en-GB" dirty="0">
              <a:solidFill>
                <a:srgbClr val="002060"/>
              </a:solidFill>
            </a:endParaRPr>
          </a:p>
          <a:p>
            <a:pPr marL="0" indent="0">
              <a:buNone/>
            </a:pPr>
            <a:r>
              <a:rPr lang="en-GB" dirty="0">
                <a:solidFill>
                  <a:srgbClr val="002060"/>
                </a:solidFill>
              </a:rPr>
              <a:t>4. Price perception – acceptability</a:t>
            </a:r>
          </a:p>
          <a:p>
            <a:pPr marL="0" indent="0">
              <a:buNone/>
            </a:pPr>
            <a:endParaRPr lang="en-GB" dirty="0">
              <a:solidFill>
                <a:srgbClr val="002060"/>
              </a:solidFill>
            </a:endParaRPr>
          </a:p>
          <a:p>
            <a:pPr marL="0" indent="0">
              <a:buNone/>
            </a:pPr>
            <a:r>
              <a:rPr lang="en-GB" dirty="0">
                <a:solidFill>
                  <a:srgbClr val="002060"/>
                </a:solidFill>
              </a:rPr>
              <a:t>5. Future behaviour – purchase intention and willingness to recommend the product to others</a:t>
            </a:r>
            <a:br>
              <a:rPr lang="en-GB" dirty="0">
                <a:solidFill>
                  <a:srgbClr val="002060"/>
                </a:solidFill>
              </a:rPr>
            </a:br>
            <a:br>
              <a:rPr lang="en-GB" dirty="0">
                <a:solidFill>
                  <a:srgbClr val="002060"/>
                </a:solidFill>
              </a:rPr>
            </a:br>
            <a:endParaRPr lang="en-GB" dirty="0">
              <a:solidFill>
                <a:srgbClr val="002060"/>
              </a:solidFill>
            </a:endParaRPr>
          </a:p>
        </p:txBody>
      </p:sp>
    </p:spTree>
    <p:extLst>
      <p:ext uri="{BB962C8B-B14F-4D97-AF65-F5344CB8AC3E}">
        <p14:creationId xmlns:p14="http://schemas.microsoft.com/office/powerpoint/2010/main" val="1810917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100">
          <a:extLst>
            <a:ext uri="{FF2B5EF4-FFF2-40B4-BE49-F238E27FC236}">
              <a16:creationId xmlns:a16="http://schemas.microsoft.com/office/drawing/2014/main" id="{776B2175-8A94-11B6-F7A5-41D1F66CE4B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CEFE11EF-2F11-2B03-634D-04FA1A6DB0EE}"/>
              </a:ext>
            </a:extLst>
          </p:cNvPr>
          <p:cNvSpPr/>
          <p:nvPr/>
        </p:nvSpPr>
        <p:spPr>
          <a:xfrm>
            <a:off x="2107585" y="8456597"/>
            <a:ext cx="9709109" cy="954107"/>
          </a:xfrm>
          <a:prstGeom prst="rect">
            <a:avLst/>
          </a:prstGeom>
        </p:spPr>
        <p:txBody>
          <a:bodyPr wrap="square">
            <a:spAutoFit/>
          </a:bodyPr>
          <a:lstStyle/>
          <a:p>
            <a:r>
              <a:rPr lang="en-GB" sz="2800" dirty="0">
                <a:solidFill>
                  <a:srgbClr val="002060"/>
                </a:solidFill>
              </a:rPr>
              <a:t>In your opinion, is it necessary to introduce new cooked dishes and take-out products in student canteens? (n=744</a:t>
            </a:r>
            <a:r>
              <a:rPr lang="en-GB" sz="2800" dirty="0"/>
              <a:t>)</a:t>
            </a:r>
          </a:p>
        </p:txBody>
      </p:sp>
      <p:sp>
        <p:nvSpPr>
          <p:cNvPr id="7" name="Google Shape;102;p3">
            <a:extLst>
              <a:ext uri="{FF2B5EF4-FFF2-40B4-BE49-F238E27FC236}">
                <a16:creationId xmlns:a16="http://schemas.microsoft.com/office/drawing/2014/main" id="{E1AB6214-FC4E-D018-6F71-65B11D8F489E}"/>
              </a:ext>
            </a:extLst>
          </p:cNvPr>
          <p:cNvSpPr txBox="1">
            <a:spLocks/>
          </p:cNvSpPr>
          <p:nvPr/>
        </p:nvSpPr>
        <p:spPr>
          <a:xfrm>
            <a:off x="10486349" y="616867"/>
            <a:ext cx="2660691" cy="1314013"/>
          </a:xfrm>
          <a:prstGeom prst="rect">
            <a:avLst/>
          </a:prstGeom>
          <a:noFill/>
          <a:ln>
            <a:noFill/>
          </a:ln>
        </p:spPr>
        <p:txBody>
          <a:bodyPr spcFirstLastPara="1" wrap="square" lIns="50800" tIns="50800" rIns="50800" bIns="50800" anchor="b" anchorCtr="0">
            <a:norm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1pPr>
            <a:lvl2pPr marR="0" lvl="1"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2pPr>
            <a:lvl3pPr marR="0" lvl="2"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3pPr>
            <a:lvl4pPr marR="0" lvl="3"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4pPr>
            <a:lvl5pPr marR="0" lvl="4"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5pPr>
            <a:lvl6pPr marR="0" lvl="5"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6pPr>
            <a:lvl7pPr marR="0" lvl="6"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7pPr>
            <a:lvl8pPr marR="0" lvl="7"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8pPr>
            <a:lvl9pPr marR="0" lvl="8"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9pPr>
          </a:lstStyle>
          <a:p>
            <a:pPr>
              <a:buClr>
                <a:srgbClr val="1A1560"/>
              </a:buClr>
              <a:buSzPts val="11600"/>
            </a:pPr>
            <a:r>
              <a:rPr lang="en-US" sz="3200" dirty="0">
                <a:solidFill>
                  <a:srgbClr val="1A1560"/>
                </a:solidFill>
                <a:latin typeface="Arial" panose="020B0604020202020204" pitchFamily="34" charset="0"/>
                <a:cs typeface="Arial" panose="020B0604020202020204" pitchFamily="34" charset="0"/>
              </a:rPr>
              <a:t>Results</a:t>
            </a:r>
            <a:endParaRPr lang="en-US" sz="3200" dirty="0">
              <a:latin typeface="Arial" panose="020B0604020202020204" pitchFamily="34" charset="0"/>
              <a:cs typeface="Arial" panose="020B0604020202020204" pitchFamily="34" charset="0"/>
            </a:endParaRPr>
          </a:p>
        </p:txBody>
      </p:sp>
      <p:pic>
        <p:nvPicPr>
          <p:cNvPr id="9" name="Picture 3">
            <a:extLst>
              <a:ext uri="{FF2B5EF4-FFF2-40B4-BE49-F238E27FC236}">
                <a16:creationId xmlns:a16="http://schemas.microsoft.com/office/drawing/2014/main" id="{EDBA9C6E-2ACB-1993-F5D5-F7388D62E485}"/>
              </a:ext>
            </a:extLst>
          </p:cNvPr>
          <p:cNvPicPr>
            <a:picLocks noChangeAspect="1"/>
          </p:cNvPicPr>
          <p:nvPr/>
        </p:nvPicPr>
        <p:blipFill>
          <a:blip r:embed="rId3"/>
          <a:stretch>
            <a:fillRect/>
          </a:stretch>
        </p:blipFill>
        <p:spPr>
          <a:xfrm>
            <a:off x="7743552" y="12810813"/>
            <a:ext cx="1965557" cy="680840"/>
          </a:xfrm>
          <a:prstGeom prst="rect">
            <a:avLst/>
          </a:prstGeom>
        </p:spPr>
      </p:pic>
      <p:pic>
        <p:nvPicPr>
          <p:cNvPr id="10" name="Picture 1">
            <a:extLst>
              <a:ext uri="{FF2B5EF4-FFF2-40B4-BE49-F238E27FC236}">
                <a16:creationId xmlns:a16="http://schemas.microsoft.com/office/drawing/2014/main" id="{69B18E7A-B7AD-CD8B-EF22-DC50DEBF22B8}"/>
              </a:ext>
            </a:extLst>
          </p:cNvPr>
          <p:cNvPicPr>
            <a:picLocks noChangeAspect="1"/>
          </p:cNvPicPr>
          <p:nvPr/>
        </p:nvPicPr>
        <p:blipFill>
          <a:blip r:embed="rId4"/>
          <a:stretch>
            <a:fillRect/>
          </a:stretch>
        </p:blipFill>
        <p:spPr>
          <a:xfrm>
            <a:off x="10011175" y="12866017"/>
            <a:ext cx="4857154" cy="599350"/>
          </a:xfrm>
          <a:prstGeom prst="rect">
            <a:avLst/>
          </a:prstGeom>
        </p:spPr>
      </p:pic>
      <p:graphicFrame>
        <p:nvGraphicFramePr>
          <p:cNvPr id="11" name="Diagramm 10">
            <a:extLst>
              <a:ext uri="{FF2B5EF4-FFF2-40B4-BE49-F238E27FC236}">
                <a16:creationId xmlns:a16="http://schemas.microsoft.com/office/drawing/2014/main" id="{4C48EF54-F42C-953A-1390-EE011F90CF35}"/>
              </a:ext>
            </a:extLst>
          </p:cNvPr>
          <p:cNvGraphicFramePr>
            <a:graphicFrameLocks/>
          </p:cNvGraphicFramePr>
          <p:nvPr>
            <p:extLst>
              <p:ext uri="{D42A27DB-BD31-4B8C-83A1-F6EECF244321}">
                <p14:modId xmlns:p14="http://schemas.microsoft.com/office/powerpoint/2010/main" val="2003589334"/>
              </p:ext>
            </p:extLst>
          </p:nvPr>
        </p:nvGraphicFramePr>
        <p:xfrm>
          <a:off x="3175000" y="250633"/>
          <a:ext cx="7514114" cy="616826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 name="Diagramm 3">
            <a:extLst>
              <a:ext uri="{FF2B5EF4-FFF2-40B4-BE49-F238E27FC236}">
                <a16:creationId xmlns:a16="http://schemas.microsoft.com/office/drawing/2014/main" id="{3E6C5D41-7361-13B0-3814-7109CF2465C2}"/>
              </a:ext>
            </a:extLst>
          </p:cNvPr>
          <p:cNvGraphicFramePr>
            <a:graphicFrameLocks/>
          </p:cNvGraphicFramePr>
          <p:nvPr>
            <p:extLst>
              <p:ext uri="{D42A27DB-BD31-4B8C-83A1-F6EECF244321}">
                <p14:modId xmlns:p14="http://schemas.microsoft.com/office/powerpoint/2010/main" val="3476180319"/>
              </p:ext>
            </p:extLst>
          </p:nvPr>
        </p:nvGraphicFramePr>
        <p:xfrm>
          <a:off x="1521928" y="2825517"/>
          <a:ext cx="10294766" cy="4800082"/>
        </p:xfrm>
        <a:graphic>
          <a:graphicData uri="http://schemas.openxmlformats.org/drawingml/2006/chart">
            <c:chart xmlns:c="http://schemas.openxmlformats.org/drawingml/2006/chart" xmlns:r="http://schemas.openxmlformats.org/officeDocument/2006/relationships" r:id="rId6"/>
          </a:graphicData>
        </a:graphic>
      </p:graphicFrame>
      <p:sp>
        <p:nvSpPr>
          <p:cNvPr id="5" name="Rectangle 4">
            <a:extLst>
              <a:ext uri="{FF2B5EF4-FFF2-40B4-BE49-F238E27FC236}">
                <a16:creationId xmlns:a16="http://schemas.microsoft.com/office/drawing/2014/main" id="{8B69D512-4AB8-53B5-0D00-4DD8143DB015}"/>
              </a:ext>
            </a:extLst>
          </p:cNvPr>
          <p:cNvSpPr/>
          <p:nvPr/>
        </p:nvSpPr>
        <p:spPr>
          <a:xfrm>
            <a:off x="13147040" y="10340315"/>
            <a:ext cx="10694293" cy="523220"/>
          </a:xfrm>
          <a:prstGeom prst="rect">
            <a:avLst/>
          </a:prstGeom>
        </p:spPr>
        <p:txBody>
          <a:bodyPr wrap="square">
            <a:spAutoFit/>
          </a:bodyPr>
          <a:lstStyle/>
          <a:p>
            <a:pPr algn="ctr"/>
            <a:r>
              <a:rPr lang="en-GB" sz="2800" dirty="0">
                <a:solidFill>
                  <a:srgbClr val="002060"/>
                </a:solidFill>
              </a:rPr>
              <a:t>Did you buy any of the new products on offer? (n=744)</a:t>
            </a:r>
          </a:p>
        </p:txBody>
      </p:sp>
      <p:graphicFrame>
        <p:nvGraphicFramePr>
          <p:cNvPr id="8" name="Diagramm 7">
            <a:extLst>
              <a:ext uri="{FF2B5EF4-FFF2-40B4-BE49-F238E27FC236}">
                <a16:creationId xmlns:a16="http://schemas.microsoft.com/office/drawing/2014/main" id="{417D0CCF-F9ED-91EB-EA6D-7577F5B21673}"/>
              </a:ext>
            </a:extLst>
          </p:cNvPr>
          <p:cNvGraphicFramePr>
            <a:graphicFrameLocks/>
          </p:cNvGraphicFramePr>
          <p:nvPr>
            <p:extLst>
              <p:ext uri="{D42A27DB-BD31-4B8C-83A1-F6EECF244321}">
                <p14:modId xmlns:p14="http://schemas.microsoft.com/office/powerpoint/2010/main" val="3916832892"/>
              </p:ext>
            </p:extLst>
          </p:nvPr>
        </p:nvGraphicFramePr>
        <p:xfrm>
          <a:off x="13067408" y="2825517"/>
          <a:ext cx="9038121" cy="7081826"/>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4076879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100">
          <a:extLst>
            <a:ext uri="{FF2B5EF4-FFF2-40B4-BE49-F238E27FC236}">
              <a16:creationId xmlns:a16="http://schemas.microsoft.com/office/drawing/2014/main" id="{782C7447-5CBF-DA65-E24C-B317D628E95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DAD29A4-C1CB-62C1-19FE-1A2370095D0E}"/>
              </a:ext>
            </a:extLst>
          </p:cNvPr>
          <p:cNvSpPr/>
          <p:nvPr/>
        </p:nvSpPr>
        <p:spPr>
          <a:xfrm>
            <a:off x="14993992" y="6364826"/>
            <a:ext cx="9390008" cy="461665"/>
          </a:xfrm>
          <a:prstGeom prst="rect">
            <a:avLst/>
          </a:prstGeom>
        </p:spPr>
        <p:txBody>
          <a:bodyPr wrap="square">
            <a:spAutoFit/>
          </a:bodyPr>
          <a:lstStyle/>
          <a:p>
            <a:r>
              <a:rPr lang="en-GB" sz="2400" dirty="0">
                <a:solidFill>
                  <a:srgbClr val="002060"/>
                </a:solidFill>
              </a:rPr>
              <a:t>Why didn’t you buy the Mediterranean tortilla? (n=595)</a:t>
            </a:r>
          </a:p>
        </p:txBody>
      </p:sp>
      <p:sp>
        <p:nvSpPr>
          <p:cNvPr id="12" name="Rectangle 11">
            <a:extLst>
              <a:ext uri="{FF2B5EF4-FFF2-40B4-BE49-F238E27FC236}">
                <a16:creationId xmlns:a16="http://schemas.microsoft.com/office/drawing/2014/main" id="{2AF3A29C-D7F5-8704-7108-E89AF1BEF073}"/>
              </a:ext>
            </a:extLst>
          </p:cNvPr>
          <p:cNvSpPr/>
          <p:nvPr/>
        </p:nvSpPr>
        <p:spPr>
          <a:xfrm>
            <a:off x="3709830" y="6392418"/>
            <a:ext cx="10032999" cy="461665"/>
          </a:xfrm>
          <a:prstGeom prst="rect">
            <a:avLst/>
          </a:prstGeom>
        </p:spPr>
        <p:txBody>
          <a:bodyPr wrap="square">
            <a:spAutoFit/>
          </a:bodyPr>
          <a:lstStyle/>
          <a:p>
            <a:r>
              <a:rPr lang="en-GB" sz="2400" dirty="0">
                <a:solidFill>
                  <a:srgbClr val="002060"/>
                </a:solidFill>
              </a:rPr>
              <a:t>What made you buy the Mediterranean tortilla? (n=149)</a:t>
            </a:r>
          </a:p>
        </p:txBody>
      </p:sp>
      <p:sp>
        <p:nvSpPr>
          <p:cNvPr id="13" name="Rectangle 12">
            <a:extLst>
              <a:ext uri="{FF2B5EF4-FFF2-40B4-BE49-F238E27FC236}">
                <a16:creationId xmlns:a16="http://schemas.microsoft.com/office/drawing/2014/main" id="{38C9D9DC-5C3F-4AB9-2449-112093FA4680}"/>
              </a:ext>
            </a:extLst>
          </p:cNvPr>
          <p:cNvSpPr/>
          <p:nvPr/>
        </p:nvSpPr>
        <p:spPr>
          <a:xfrm>
            <a:off x="13753849" y="12167272"/>
            <a:ext cx="10630151" cy="461665"/>
          </a:xfrm>
          <a:prstGeom prst="rect">
            <a:avLst/>
          </a:prstGeom>
        </p:spPr>
        <p:txBody>
          <a:bodyPr wrap="square">
            <a:spAutoFit/>
          </a:bodyPr>
          <a:lstStyle/>
          <a:p>
            <a:r>
              <a:rPr lang="en-GB" sz="2400" dirty="0">
                <a:solidFill>
                  <a:srgbClr val="002060"/>
                </a:solidFill>
              </a:rPr>
              <a:t>Why didn’t you not buy a bag of roasted almonds and dried fruit? (n=671)</a:t>
            </a:r>
          </a:p>
        </p:txBody>
      </p:sp>
      <p:sp>
        <p:nvSpPr>
          <p:cNvPr id="15" name="Rectangle 14">
            <a:extLst>
              <a:ext uri="{FF2B5EF4-FFF2-40B4-BE49-F238E27FC236}">
                <a16:creationId xmlns:a16="http://schemas.microsoft.com/office/drawing/2014/main" id="{8CACDCF1-05A9-9239-5A9B-9F3F86AC879A}"/>
              </a:ext>
            </a:extLst>
          </p:cNvPr>
          <p:cNvSpPr/>
          <p:nvPr/>
        </p:nvSpPr>
        <p:spPr>
          <a:xfrm>
            <a:off x="2012653" y="12079178"/>
            <a:ext cx="11461795" cy="461665"/>
          </a:xfrm>
          <a:prstGeom prst="rect">
            <a:avLst/>
          </a:prstGeom>
        </p:spPr>
        <p:txBody>
          <a:bodyPr wrap="square">
            <a:spAutoFit/>
          </a:bodyPr>
          <a:lstStyle/>
          <a:p>
            <a:r>
              <a:rPr lang="en-GB" sz="2400" dirty="0">
                <a:solidFill>
                  <a:srgbClr val="002060"/>
                </a:solidFill>
              </a:rPr>
              <a:t>Why did you buy a bag of roasted almonds and dried fruit? (n=73)</a:t>
            </a:r>
          </a:p>
        </p:txBody>
      </p:sp>
      <p:sp>
        <p:nvSpPr>
          <p:cNvPr id="4" name="Google Shape;102;p3">
            <a:extLst>
              <a:ext uri="{FF2B5EF4-FFF2-40B4-BE49-F238E27FC236}">
                <a16:creationId xmlns:a16="http://schemas.microsoft.com/office/drawing/2014/main" id="{FD7B9D8B-3D87-BEDC-725C-45FB21F8151B}"/>
              </a:ext>
            </a:extLst>
          </p:cNvPr>
          <p:cNvSpPr txBox="1">
            <a:spLocks/>
          </p:cNvSpPr>
          <p:nvPr/>
        </p:nvSpPr>
        <p:spPr>
          <a:xfrm>
            <a:off x="9709109" y="-304801"/>
            <a:ext cx="2660691" cy="1314013"/>
          </a:xfrm>
          <a:prstGeom prst="rect">
            <a:avLst/>
          </a:prstGeom>
          <a:noFill/>
          <a:ln>
            <a:noFill/>
          </a:ln>
        </p:spPr>
        <p:txBody>
          <a:bodyPr spcFirstLastPara="1" wrap="square" lIns="50800" tIns="50800" rIns="50800" bIns="50800" anchor="b" anchorCtr="0">
            <a:norm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1pPr>
            <a:lvl2pPr marR="0" lvl="1"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2pPr>
            <a:lvl3pPr marR="0" lvl="2"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3pPr>
            <a:lvl4pPr marR="0" lvl="3"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4pPr>
            <a:lvl5pPr marR="0" lvl="4"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5pPr>
            <a:lvl6pPr marR="0" lvl="5"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6pPr>
            <a:lvl7pPr marR="0" lvl="6"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7pPr>
            <a:lvl8pPr marR="0" lvl="7"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8pPr>
            <a:lvl9pPr marR="0" lvl="8"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9pPr>
          </a:lstStyle>
          <a:p>
            <a:pPr>
              <a:buClr>
                <a:srgbClr val="1A1560"/>
              </a:buClr>
              <a:buSzPts val="11600"/>
            </a:pPr>
            <a:r>
              <a:rPr lang="en-US" sz="3200" dirty="0">
                <a:solidFill>
                  <a:srgbClr val="1A1560"/>
                </a:solidFill>
                <a:latin typeface="Arial" panose="020B0604020202020204" pitchFamily="34" charset="0"/>
                <a:cs typeface="Arial" panose="020B0604020202020204" pitchFamily="34" charset="0"/>
              </a:rPr>
              <a:t>Results</a:t>
            </a:r>
            <a:endParaRPr lang="en-US" sz="3200" dirty="0">
              <a:latin typeface="Arial" panose="020B0604020202020204" pitchFamily="34" charset="0"/>
              <a:cs typeface="Arial" panose="020B0604020202020204" pitchFamily="34" charset="0"/>
            </a:endParaRPr>
          </a:p>
        </p:txBody>
      </p:sp>
      <p:pic>
        <p:nvPicPr>
          <p:cNvPr id="9" name="Picture 3">
            <a:extLst>
              <a:ext uri="{FF2B5EF4-FFF2-40B4-BE49-F238E27FC236}">
                <a16:creationId xmlns:a16="http://schemas.microsoft.com/office/drawing/2014/main" id="{16FAD68E-4620-1767-E590-E63BAD51D694}"/>
              </a:ext>
            </a:extLst>
          </p:cNvPr>
          <p:cNvPicPr>
            <a:picLocks noChangeAspect="1"/>
          </p:cNvPicPr>
          <p:nvPr/>
        </p:nvPicPr>
        <p:blipFill>
          <a:blip r:embed="rId3"/>
          <a:stretch>
            <a:fillRect/>
          </a:stretch>
        </p:blipFill>
        <p:spPr>
          <a:xfrm>
            <a:off x="7743552" y="12810813"/>
            <a:ext cx="1965557" cy="680840"/>
          </a:xfrm>
          <a:prstGeom prst="rect">
            <a:avLst/>
          </a:prstGeom>
        </p:spPr>
      </p:pic>
      <p:pic>
        <p:nvPicPr>
          <p:cNvPr id="10" name="Picture 1">
            <a:extLst>
              <a:ext uri="{FF2B5EF4-FFF2-40B4-BE49-F238E27FC236}">
                <a16:creationId xmlns:a16="http://schemas.microsoft.com/office/drawing/2014/main" id="{AF2BC3FE-EB3E-EB76-9680-CE864B17ABE7}"/>
              </a:ext>
            </a:extLst>
          </p:cNvPr>
          <p:cNvPicPr>
            <a:picLocks noChangeAspect="1"/>
          </p:cNvPicPr>
          <p:nvPr/>
        </p:nvPicPr>
        <p:blipFill>
          <a:blip r:embed="rId4"/>
          <a:stretch>
            <a:fillRect/>
          </a:stretch>
        </p:blipFill>
        <p:spPr>
          <a:xfrm>
            <a:off x="10011175" y="12866017"/>
            <a:ext cx="4857154" cy="599350"/>
          </a:xfrm>
          <a:prstGeom prst="rect">
            <a:avLst/>
          </a:prstGeom>
        </p:spPr>
      </p:pic>
      <p:graphicFrame>
        <p:nvGraphicFramePr>
          <p:cNvPr id="8" name="Diagramm 7">
            <a:extLst>
              <a:ext uri="{FF2B5EF4-FFF2-40B4-BE49-F238E27FC236}">
                <a16:creationId xmlns:a16="http://schemas.microsoft.com/office/drawing/2014/main" id="{0A6CD449-88DF-5048-B0AF-4172B2E99178}"/>
              </a:ext>
            </a:extLst>
          </p:cNvPr>
          <p:cNvGraphicFramePr>
            <a:graphicFrameLocks/>
          </p:cNvGraphicFramePr>
          <p:nvPr>
            <p:extLst>
              <p:ext uri="{D42A27DB-BD31-4B8C-83A1-F6EECF244321}">
                <p14:modId xmlns:p14="http://schemas.microsoft.com/office/powerpoint/2010/main" val="3207748716"/>
              </p:ext>
            </p:extLst>
          </p:nvPr>
        </p:nvGraphicFramePr>
        <p:xfrm>
          <a:off x="14518863" y="1175157"/>
          <a:ext cx="8798337" cy="513705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Diagramm 13">
            <a:extLst>
              <a:ext uri="{FF2B5EF4-FFF2-40B4-BE49-F238E27FC236}">
                <a16:creationId xmlns:a16="http://schemas.microsoft.com/office/drawing/2014/main" id="{6CBC4551-1BC1-4143-9437-9A3EEB5D2325}"/>
              </a:ext>
            </a:extLst>
          </p:cNvPr>
          <p:cNvGraphicFramePr>
            <a:graphicFrameLocks/>
          </p:cNvGraphicFramePr>
          <p:nvPr>
            <p:extLst>
              <p:ext uri="{D42A27DB-BD31-4B8C-83A1-F6EECF244321}">
                <p14:modId xmlns:p14="http://schemas.microsoft.com/office/powerpoint/2010/main" val="2762858798"/>
              </p:ext>
            </p:extLst>
          </p:nvPr>
        </p:nvGraphicFramePr>
        <p:xfrm>
          <a:off x="14518863" y="7340773"/>
          <a:ext cx="8798337" cy="458941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6" name="Diagramm 15">
            <a:extLst>
              <a:ext uri="{FF2B5EF4-FFF2-40B4-BE49-F238E27FC236}">
                <a16:creationId xmlns:a16="http://schemas.microsoft.com/office/drawing/2014/main" id="{0A6CD449-88DF-5048-B0AF-4172B2E99178}"/>
              </a:ext>
            </a:extLst>
          </p:cNvPr>
          <p:cNvGraphicFramePr>
            <a:graphicFrameLocks/>
          </p:cNvGraphicFramePr>
          <p:nvPr>
            <p:extLst>
              <p:ext uri="{D42A27DB-BD31-4B8C-83A1-F6EECF244321}">
                <p14:modId xmlns:p14="http://schemas.microsoft.com/office/powerpoint/2010/main" val="3795977973"/>
              </p:ext>
            </p:extLst>
          </p:nvPr>
        </p:nvGraphicFramePr>
        <p:xfrm>
          <a:off x="1066800" y="1175157"/>
          <a:ext cx="11888432" cy="486699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7" name="Diagramm 16">
            <a:extLst>
              <a:ext uri="{FF2B5EF4-FFF2-40B4-BE49-F238E27FC236}">
                <a16:creationId xmlns:a16="http://schemas.microsoft.com/office/drawing/2014/main" id="{0455A4F2-17B5-56CC-FAD0-069B7DB95796}"/>
              </a:ext>
            </a:extLst>
          </p:cNvPr>
          <p:cNvGraphicFramePr>
            <a:graphicFrameLocks/>
          </p:cNvGraphicFramePr>
          <p:nvPr>
            <p:extLst>
              <p:ext uri="{D42A27DB-BD31-4B8C-83A1-F6EECF244321}">
                <p14:modId xmlns:p14="http://schemas.microsoft.com/office/powerpoint/2010/main" val="4241956707"/>
              </p:ext>
            </p:extLst>
          </p:nvPr>
        </p:nvGraphicFramePr>
        <p:xfrm>
          <a:off x="1066800" y="7124053"/>
          <a:ext cx="12407648" cy="4866993"/>
        </p:xfrm>
        <a:graphic>
          <a:graphicData uri="http://schemas.openxmlformats.org/drawingml/2006/chart">
            <c:chart xmlns:c="http://schemas.openxmlformats.org/drawingml/2006/chart" xmlns:r="http://schemas.openxmlformats.org/officeDocument/2006/relationships" r:id="rId8"/>
          </a:graphicData>
        </a:graphic>
      </p:graphicFrame>
      <p:cxnSp>
        <p:nvCxnSpPr>
          <p:cNvPr id="5" name="Straight Connector 4">
            <a:extLst>
              <a:ext uri="{FF2B5EF4-FFF2-40B4-BE49-F238E27FC236}">
                <a16:creationId xmlns:a16="http://schemas.microsoft.com/office/drawing/2014/main" id="{608EAF12-73F3-2D0C-998C-02E849AE93CA}"/>
              </a:ext>
            </a:extLst>
          </p:cNvPr>
          <p:cNvCxnSpPr/>
          <p:nvPr/>
        </p:nvCxnSpPr>
        <p:spPr>
          <a:xfrm flipV="1">
            <a:off x="1066800" y="6826491"/>
            <a:ext cx="22981920" cy="2759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A3A7170-5438-AE7C-870E-B7CD5B8DF4B5}"/>
              </a:ext>
            </a:extLst>
          </p:cNvPr>
          <p:cNvCxnSpPr/>
          <p:nvPr/>
        </p:nvCxnSpPr>
        <p:spPr>
          <a:xfrm flipH="1">
            <a:off x="3961290" y="3863340"/>
            <a:ext cx="257667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818A9880-CB3E-FCA8-AFBD-33A9D5BE1317}"/>
              </a:ext>
            </a:extLst>
          </p:cNvPr>
          <p:cNvCxnSpPr>
            <a:cxnSpLocks/>
          </p:cNvCxnSpPr>
          <p:nvPr/>
        </p:nvCxnSpPr>
        <p:spPr>
          <a:xfrm flipH="1">
            <a:off x="2012653" y="2804160"/>
            <a:ext cx="4525307"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9" name="Straight Connector 18">
            <a:extLst>
              <a:ext uri="{FF2B5EF4-FFF2-40B4-BE49-F238E27FC236}">
                <a16:creationId xmlns:a16="http://schemas.microsoft.com/office/drawing/2014/main" id="{2D453923-4EC4-B69A-B4CE-93F6231F9335}"/>
              </a:ext>
            </a:extLst>
          </p:cNvPr>
          <p:cNvCxnSpPr>
            <a:cxnSpLocks/>
          </p:cNvCxnSpPr>
          <p:nvPr/>
        </p:nvCxnSpPr>
        <p:spPr>
          <a:xfrm flipH="1">
            <a:off x="3961290" y="10043160"/>
            <a:ext cx="257667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1" name="Straight Connector 20">
            <a:extLst>
              <a:ext uri="{FF2B5EF4-FFF2-40B4-BE49-F238E27FC236}">
                <a16:creationId xmlns:a16="http://schemas.microsoft.com/office/drawing/2014/main" id="{0640CEB1-9E8E-0E9E-AE1E-971F8D55F36C}"/>
              </a:ext>
            </a:extLst>
          </p:cNvPr>
          <p:cNvCxnSpPr>
            <a:cxnSpLocks/>
          </p:cNvCxnSpPr>
          <p:nvPr/>
        </p:nvCxnSpPr>
        <p:spPr>
          <a:xfrm flipH="1">
            <a:off x="2012653" y="8602980"/>
            <a:ext cx="4525307"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2" name="Straight Connector 21">
            <a:extLst>
              <a:ext uri="{FF2B5EF4-FFF2-40B4-BE49-F238E27FC236}">
                <a16:creationId xmlns:a16="http://schemas.microsoft.com/office/drawing/2014/main" id="{E1AE470A-4A99-9530-8643-C809A80073A4}"/>
              </a:ext>
            </a:extLst>
          </p:cNvPr>
          <p:cNvCxnSpPr>
            <a:cxnSpLocks/>
          </p:cNvCxnSpPr>
          <p:nvPr/>
        </p:nvCxnSpPr>
        <p:spPr>
          <a:xfrm flipH="1">
            <a:off x="14698980" y="1859280"/>
            <a:ext cx="3970020" cy="0"/>
          </a:xfrm>
          <a:prstGeom prst="line">
            <a:avLst/>
          </a:prstGeom>
          <a:ln>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cxnSp>
        <p:nvCxnSpPr>
          <p:cNvPr id="24" name="Straight Connector 23">
            <a:extLst>
              <a:ext uri="{FF2B5EF4-FFF2-40B4-BE49-F238E27FC236}">
                <a16:creationId xmlns:a16="http://schemas.microsoft.com/office/drawing/2014/main" id="{D350F989-42BB-9A40-11DC-E8FC6D55F081}"/>
              </a:ext>
            </a:extLst>
          </p:cNvPr>
          <p:cNvCxnSpPr>
            <a:cxnSpLocks/>
          </p:cNvCxnSpPr>
          <p:nvPr/>
        </p:nvCxnSpPr>
        <p:spPr>
          <a:xfrm flipH="1">
            <a:off x="14698980" y="2994660"/>
            <a:ext cx="3970020" cy="0"/>
          </a:xfrm>
          <a:prstGeom prst="line">
            <a:avLst/>
          </a:prstGeom>
          <a:ln>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pic>
        <p:nvPicPr>
          <p:cNvPr id="25" name="Picture 24">
            <a:extLst>
              <a:ext uri="{FF2B5EF4-FFF2-40B4-BE49-F238E27FC236}">
                <a16:creationId xmlns:a16="http://schemas.microsoft.com/office/drawing/2014/main" id="{C64B056F-B2BA-8846-06EE-1E91920D7316}"/>
              </a:ext>
            </a:extLst>
          </p:cNvPr>
          <p:cNvPicPr>
            <a:picLocks noChangeAspect="1"/>
          </p:cNvPicPr>
          <p:nvPr/>
        </p:nvPicPr>
        <p:blipFill>
          <a:blip r:embed="rId9"/>
          <a:srcRect l="2345" r="-4252"/>
          <a:stretch>
            <a:fillRect/>
          </a:stretch>
        </p:blipFill>
        <p:spPr>
          <a:xfrm>
            <a:off x="435314" y="5443947"/>
            <a:ext cx="1577339" cy="1372669"/>
          </a:xfrm>
          <a:prstGeom prst="rect">
            <a:avLst/>
          </a:prstGeom>
        </p:spPr>
      </p:pic>
      <p:pic>
        <p:nvPicPr>
          <p:cNvPr id="26" name="Picture 25">
            <a:extLst>
              <a:ext uri="{FF2B5EF4-FFF2-40B4-BE49-F238E27FC236}">
                <a16:creationId xmlns:a16="http://schemas.microsoft.com/office/drawing/2014/main" id="{73741DC9-33FE-F851-E94C-906898D1C4DC}"/>
              </a:ext>
            </a:extLst>
          </p:cNvPr>
          <p:cNvPicPr>
            <a:picLocks noChangeAspect="1"/>
          </p:cNvPicPr>
          <p:nvPr/>
        </p:nvPicPr>
        <p:blipFill>
          <a:blip r:embed="rId9"/>
          <a:srcRect l="2345" r="-4252"/>
          <a:stretch>
            <a:fillRect/>
          </a:stretch>
        </p:blipFill>
        <p:spPr>
          <a:xfrm>
            <a:off x="13121641" y="5426210"/>
            <a:ext cx="1577339" cy="1372669"/>
          </a:xfrm>
          <a:prstGeom prst="rect">
            <a:avLst/>
          </a:prstGeom>
        </p:spPr>
      </p:pic>
      <p:cxnSp>
        <p:nvCxnSpPr>
          <p:cNvPr id="27" name="Straight Connector 26">
            <a:extLst>
              <a:ext uri="{FF2B5EF4-FFF2-40B4-BE49-F238E27FC236}">
                <a16:creationId xmlns:a16="http://schemas.microsoft.com/office/drawing/2014/main" id="{D2B186D3-AB0F-48C3-087D-2B97B8DFE07B}"/>
              </a:ext>
            </a:extLst>
          </p:cNvPr>
          <p:cNvCxnSpPr>
            <a:cxnSpLocks/>
          </p:cNvCxnSpPr>
          <p:nvPr/>
        </p:nvCxnSpPr>
        <p:spPr>
          <a:xfrm flipH="1">
            <a:off x="14868329" y="8115300"/>
            <a:ext cx="3970020" cy="0"/>
          </a:xfrm>
          <a:prstGeom prst="line">
            <a:avLst/>
          </a:prstGeom>
          <a:ln>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cxnSp>
        <p:nvCxnSpPr>
          <p:cNvPr id="28" name="Straight Connector 27">
            <a:extLst>
              <a:ext uri="{FF2B5EF4-FFF2-40B4-BE49-F238E27FC236}">
                <a16:creationId xmlns:a16="http://schemas.microsoft.com/office/drawing/2014/main" id="{26560B75-2198-EF68-A277-284D48BB39D5}"/>
              </a:ext>
            </a:extLst>
          </p:cNvPr>
          <p:cNvCxnSpPr>
            <a:cxnSpLocks/>
          </p:cNvCxnSpPr>
          <p:nvPr/>
        </p:nvCxnSpPr>
        <p:spPr>
          <a:xfrm flipH="1">
            <a:off x="14868329" y="11308080"/>
            <a:ext cx="3970020" cy="0"/>
          </a:xfrm>
          <a:prstGeom prst="line">
            <a:avLst/>
          </a:prstGeom>
          <a:ln>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3009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Graphic spid="14" grpId="0">
        <p:bldAsOne/>
      </p:bldGraphic>
      <p:bldGraphic spid="17"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100">
          <a:extLst>
            <a:ext uri="{FF2B5EF4-FFF2-40B4-BE49-F238E27FC236}">
              <a16:creationId xmlns:a16="http://schemas.microsoft.com/office/drawing/2014/main" id="{D5D857D9-82C3-6B14-D8FE-4180FA1E93D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99E4705-3AF0-BE45-1F78-BEA65963AD49}"/>
              </a:ext>
            </a:extLst>
          </p:cNvPr>
          <p:cNvSpPr/>
          <p:nvPr/>
        </p:nvSpPr>
        <p:spPr>
          <a:xfrm>
            <a:off x="13208000" y="5913274"/>
            <a:ext cx="10896600" cy="830997"/>
          </a:xfrm>
          <a:prstGeom prst="rect">
            <a:avLst/>
          </a:prstGeom>
        </p:spPr>
        <p:txBody>
          <a:bodyPr wrap="square">
            <a:spAutoFit/>
          </a:bodyPr>
          <a:lstStyle/>
          <a:p>
            <a:r>
              <a:rPr lang="en-GB" sz="2400" dirty="0">
                <a:solidFill>
                  <a:srgbClr val="002060"/>
                </a:solidFill>
              </a:rPr>
              <a:t>Do you intend to buy Mediterranean tortilla with eggs (n=71) /with fish (n=94) /roasted almonds and dried fruit (n=73) in the future?</a:t>
            </a:r>
          </a:p>
        </p:txBody>
      </p:sp>
      <p:sp>
        <p:nvSpPr>
          <p:cNvPr id="12" name="Rectangle 11">
            <a:extLst>
              <a:ext uri="{FF2B5EF4-FFF2-40B4-BE49-F238E27FC236}">
                <a16:creationId xmlns:a16="http://schemas.microsoft.com/office/drawing/2014/main" id="{5C4C7273-198E-DBAC-CAA8-3B4D39F16617}"/>
              </a:ext>
            </a:extLst>
          </p:cNvPr>
          <p:cNvSpPr/>
          <p:nvPr/>
        </p:nvSpPr>
        <p:spPr>
          <a:xfrm>
            <a:off x="2056428" y="5913274"/>
            <a:ext cx="10135572" cy="830997"/>
          </a:xfrm>
          <a:prstGeom prst="rect">
            <a:avLst/>
          </a:prstGeom>
        </p:spPr>
        <p:txBody>
          <a:bodyPr wrap="square">
            <a:spAutoFit/>
          </a:bodyPr>
          <a:lstStyle/>
          <a:p>
            <a:r>
              <a:rPr lang="en-GB" sz="2400" dirty="0">
                <a:solidFill>
                  <a:srgbClr val="002060"/>
                </a:solidFill>
              </a:rPr>
              <a:t>How do you like Mediterranean tortilla with eggs (n=71) /with fish (n=94) /roasted almonds and dried fruit? (n=73)?</a:t>
            </a:r>
          </a:p>
        </p:txBody>
      </p:sp>
      <p:sp>
        <p:nvSpPr>
          <p:cNvPr id="13" name="Rectangle 12">
            <a:extLst>
              <a:ext uri="{FF2B5EF4-FFF2-40B4-BE49-F238E27FC236}">
                <a16:creationId xmlns:a16="http://schemas.microsoft.com/office/drawing/2014/main" id="{093A98B3-9725-3B61-B7F4-57848B9468C9}"/>
              </a:ext>
            </a:extLst>
          </p:cNvPr>
          <p:cNvSpPr/>
          <p:nvPr/>
        </p:nvSpPr>
        <p:spPr>
          <a:xfrm>
            <a:off x="13694886" y="11380564"/>
            <a:ext cx="10896600" cy="1200329"/>
          </a:xfrm>
          <a:prstGeom prst="rect">
            <a:avLst/>
          </a:prstGeom>
        </p:spPr>
        <p:txBody>
          <a:bodyPr wrap="square">
            <a:spAutoFit/>
          </a:bodyPr>
          <a:lstStyle/>
          <a:p>
            <a:r>
              <a:rPr lang="de-DE" sz="2400" dirty="0">
                <a:solidFill>
                  <a:srgbClr val="002060"/>
                </a:solidFill>
              </a:rPr>
              <a:t>In </a:t>
            </a:r>
            <a:r>
              <a:rPr lang="de-DE" sz="2400" dirty="0" err="1">
                <a:solidFill>
                  <a:srgbClr val="002060"/>
                </a:solidFill>
              </a:rPr>
              <a:t>your</a:t>
            </a:r>
            <a:r>
              <a:rPr lang="de-DE" sz="2400" dirty="0">
                <a:solidFill>
                  <a:srgbClr val="002060"/>
                </a:solidFill>
              </a:rPr>
              <a:t> </a:t>
            </a:r>
            <a:r>
              <a:rPr lang="de-DE" sz="2400" dirty="0" err="1">
                <a:solidFill>
                  <a:srgbClr val="002060"/>
                </a:solidFill>
              </a:rPr>
              <a:t>opinion</a:t>
            </a:r>
            <a:r>
              <a:rPr lang="de-DE" sz="2400" dirty="0">
                <a:solidFill>
                  <a:srgbClr val="002060"/>
                </a:solidFill>
              </a:rPr>
              <a:t>, </a:t>
            </a:r>
            <a:r>
              <a:rPr lang="de-DE" sz="2400" dirty="0" err="1">
                <a:solidFill>
                  <a:srgbClr val="002060"/>
                </a:solidFill>
              </a:rPr>
              <a:t>what</a:t>
            </a:r>
            <a:r>
              <a:rPr lang="de-DE" sz="2400" dirty="0">
                <a:solidFill>
                  <a:srgbClr val="002060"/>
                </a:solidFill>
              </a:rPr>
              <a:t> </a:t>
            </a:r>
            <a:r>
              <a:rPr lang="de-DE" sz="2400" dirty="0" err="1">
                <a:solidFill>
                  <a:srgbClr val="002060"/>
                </a:solidFill>
              </a:rPr>
              <a:t>is</a:t>
            </a:r>
            <a:r>
              <a:rPr lang="de-DE" sz="2400" dirty="0">
                <a:solidFill>
                  <a:srgbClr val="002060"/>
                </a:solidFill>
              </a:rPr>
              <a:t> </a:t>
            </a:r>
            <a:r>
              <a:rPr lang="de-DE" sz="2400" dirty="0" err="1">
                <a:solidFill>
                  <a:srgbClr val="002060"/>
                </a:solidFill>
              </a:rPr>
              <a:t>the</a:t>
            </a:r>
            <a:r>
              <a:rPr lang="de-DE" sz="2400" dirty="0">
                <a:solidFill>
                  <a:srgbClr val="002060"/>
                </a:solidFill>
              </a:rPr>
              <a:t> </a:t>
            </a:r>
            <a:r>
              <a:rPr lang="de-DE" sz="2400" dirty="0" err="1">
                <a:solidFill>
                  <a:srgbClr val="002060"/>
                </a:solidFill>
              </a:rPr>
              <a:t>price</a:t>
            </a:r>
            <a:r>
              <a:rPr lang="de-DE" sz="2400" dirty="0">
                <a:solidFill>
                  <a:srgbClr val="002060"/>
                </a:solidFill>
              </a:rPr>
              <a:t> </a:t>
            </a:r>
            <a:r>
              <a:rPr lang="de-DE" sz="2400" dirty="0" err="1">
                <a:solidFill>
                  <a:srgbClr val="002060"/>
                </a:solidFill>
              </a:rPr>
              <a:t>of</a:t>
            </a:r>
            <a:r>
              <a:rPr lang="de-DE" sz="2400" dirty="0">
                <a:solidFill>
                  <a:srgbClr val="002060"/>
                </a:solidFill>
              </a:rPr>
              <a:t> a </a:t>
            </a:r>
            <a:r>
              <a:rPr lang="de-DE" sz="2400" dirty="0" err="1">
                <a:solidFill>
                  <a:srgbClr val="002060"/>
                </a:solidFill>
              </a:rPr>
              <a:t>Mediterranean</a:t>
            </a:r>
            <a:r>
              <a:rPr lang="de-DE" sz="2400" dirty="0">
                <a:solidFill>
                  <a:srgbClr val="002060"/>
                </a:solidFill>
              </a:rPr>
              <a:t> </a:t>
            </a:r>
            <a:r>
              <a:rPr lang="de-DE" sz="2400" dirty="0" err="1">
                <a:solidFill>
                  <a:srgbClr val="002060"/>
                </a:solidFill>
              </a:rPr>
              <a:t>tortilla</a:t>
            </a:r>
            <a:r>
              <a:rPr lang="de-DE" sz="2400" dirty="0">
                <a:solidFill>
                  <a:srgbClr val="002060"/>
                </a:solidFill>
              </a:rPr>
              <a:t> (n = 149) /</a:t>
            </a:r>
            <a:r>
              <a:rPr lang="de-DE" sz="2400" dirty="0" err="1">
                <a:solidFill>
                  <a:srgbClr val="002060"/>
                </a:solidFill>
              </a:rPr>
              <a:t>bag</a:t>
            </a:r>
            <a:r>
              <a:rPr lang="de-DE" sz="2400" dirty="0">
                <a:solidFill>
                  <a:srgbClr val="002060"/>
                </a:solidFill>
              </a:rPr>
              <a:t> </a:t>
            </a:r>
            <a:r>
              <a:rPr lang="de-DE" sz="2400" dirty="0" err="1">
                <a:solidFill>
                  <a:srgbClr val="002060"/>
                </a:solidFill>
              </a:rPr>
              <a:t>of</a:t>
            </a:r>
            <a:r>
              <a:rPr lang="de-DE" sz="2400" dirty="0">
                <a:solidFill>
                  <a:srgbClr val="002060"/>
                </a:solidFill>
              </a:rPr>
              <a:t> </a:t>
            </a:r>
            <a:r>
              <a:rPr lang="de-DE" sz="2400" dirty="0" err="1">
                <a:solidFill>
                  <a:srgbClr val="002060"/>
                </a:solidFill>
              </a:rPr>
              <a:t>roasted</a:t>
            </a:r>
            <a:r>
              <a:rPr lang="de-DE" sz="2400" dirty="0">
                <a:solidFill>
                  <a:srgbClr val="002060"/>
                </a:solidFill>
              </a:rPr>
              <a:t> </a:t>
            </a:r>
            <a:r>
              <a:rPr lang="de-DE" sz="2400" dirty="0" err="1">
                <a:solidFill>
                  <a:srgbClr val="002060"/>
                </a:solidFill>
              </a:rPr>
              <a:t>almonds</a:t>
            </a:r>
            <a:r>
              <a:rPr lang="de-DE" sz="2400" dirty="0">
                <a:solidFill>
                  <a:srgbClr val="002060"/>
                </a:solidFill>
              </a:rPr>
              <a:t> and </a:t>
            </a:r>
            <a:r>
              <a:rPr lang="de-DE" sz="2400" dirty="0" err="1">
                <a:solidFill>
                  <a:srgbClr val="002060"/>
                </a:solidFill>
              </a:rPr>
              <a:t>dried</a:t>
            </a:r>
            <a:r>
              <a:rPr lang="de-DE" sz="2400" dirty="0">
                <a:solidFill>
                  <a:srgbClr val="002060"/>
                </a:solidFill>
              </a:rPr>
              <a:t> </a:t>
            </a:r>
            <a:r>
              <a:rPr lang="de-DE" sz="2400" dirty="0" err="1">
                <a:solidFill>
                  <a:srgbClr val="002060"/>
                </a:solidFill>
              </a:rPr>
              <a:t>fruit</a:t>
            </a:r>
            <a:r>
              <a:rPr lang="de-DE" sz="2400" dirty="0">
                <a:solidFill>
                  <a:srgbClr val="002060"/>
                </a:solidFill>
              </a:rPr>
              <a:t> (n = 73) in </a:t>
            </a:r>
            <a:r>
              <a:rPr lang="de-DE" sz="2400" dirty="0" err="1">
                <a:solidFill>
                  <a:srgbClr val="002060"/>
                </a:solidFill>
              </a:rPr>
              <a:t>student</a:t>
            </a:r>
            <a:r>
              <a:rPr lang="de-DE" sz="2400" dirty="0">
                <a:solidFill>
                  <a:srgbClr val="002060"/>
                </a:solidFill>
              </a:rPr>
              <a:t> </a:t>
            </a:r>
            <a:r>
              <a:rPr lang="de-DE" sz="2400" dirty="0" err="1">
                <a:solidFill>
                  <a:srgbClr val="002060"/>
                </a:solidFill>
              </a:rPr>
              <a:t>restaurants</a:t>
            </a:r>
            <a:r>
              <a:rPr lang="de-DE" sz="2400" dirty="0">
                <a:solidFill>
                  <a:srgbClr val="002060"/>
                </a:solidFill>
              </a:rPr>
              <a:t>?</a:t>
            </a:r>
          </a:p>
          <a:p>
            <a:endParaRPr lang="en-GB" sz="2400" dirty="0">
              <a:solidFill>
                <a:srgbClr val="002060"/>
              </a:solidFill>
            </a:endParaRPr>
          </a:p>
        </p:txBody>
      </p:sp>
      <p:sp>
        <p:nvSpPr>
          <p:cNvPr id="15" name="Rectangle 14">
            <a:extLst>
              <a:ext uri="{FF2B5EF4-FFF2-40B4-BE49-F238E27FC236}">
                <a16:creationId xmlns:a16="http://schemas.microsoft.com/office/drawing/2014/main" id="{52B7BD65-B24E-32AB-9B97-84616C3089D7}"/>
              </a:ext>
            </a:extLst>
          </p:cNvPr>
          <p:cNvSpPr/>
          <p:nvPr/>
        </p:nvSpPr>
        <p:spPr>
          <a:xfrm>
            <a:off x="1637631" y="11654947"/>
            <a:ext cx="11570369" cy="830997"/>
          </a:xfrm>
          <a:prstGeom prst="rect">
            <a:avLst/>
          </a:prstGeom>
        </p:spPr>
        <p:txBody>
          <a:bodyPr wrap="square">
            <a:spAutoFit/>
          </a:bodyPr>
          <a:lstStyle/>
          <a:p>
            <a:r>
              <a:rPr lang="en-GB" sz="2400" dirty="0">
                <a:solidFill>
                  <a:srgbClr val="002060"/>
                </a:solidFill>
              </a:rPr>
              <a:t>Would you recommend the Mediterranean tortilla with eggs (n=71)/ with fish (n=94)/ roasted almonds and dried fruit (n=73) to your colleagues/friends?</a:t>
            </a:r>
          </a:p>
        </p:txBody>
      </p:sp>
      <p:sp>
        <p:nvSpPr>
          <p:cNvPr id="3" name="Google Shape;102;p3">
            <a:extLst>
              <a:ext uri="{FF2B5EF4-FFF2-40B4-BE49-F238E27FC236}">
                <a16:creationId xmlns:a16="http://schemas.microsoft.com/office/drawing/2014/main" id="{6267D691-6CF0-16E3-EBF0-5AF433E80F20}"/>
              </a:ext>
            </a:extLst>
          </p:cNvPr>
          <p:cNvSpPr txBox="1">
            <a:spLocks/>
          </p:cNvSpPr>
          <p:nvPr/>
        </p:nvSpPr>
        <p:spPr>
          <a:xfrm>
            <a:off x="9379975" y="-304801"/>
            <a:ext cx="2989826" cy="1314013"/>
          </a:xfrm>
          <a:prstGeom prst="rect">
            <a:avLst/>
          </a:prstGeom>
          <a:noFill/>
          <a:ln>
            <a:noFill/>
          </a:ln>
        </p:spPr>
        <p:txBody>
          <a:bodyPr spcFirstLastPara="1" wrap="square" lIns="50800" tIns="50800" rIns="50800" bIns="50800" anchor="b" anchorCtr="0">
            <a:norm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1pPr>
            <a:lvl2pPr marR="0" lvl="1"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2pPr>
            <a:lvl3pPr marR="0" lvl="2"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3pPr>
            <a:lvl4pPr marR="0" lvl="3"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4pPr>
            <a:lvl5pPr marR="0" lvl="4"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5pPr>
            <a:lvl6pPr marR="0" lvl="5"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6pPr>
            <a:lvl7pPr marR="0" lvl="6"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7pPr>
            <a:lvl8pPr marR="0" lvl="7"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8pPr>
            <a:lvl9pPr marR="0" lvl="8"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9pPr>
          </a:lstStyle>
          <a:p>
            <a:pPr>
              <a:buClr>
                <a:srgbClr val="1A1560"/>
              </a:buClr>
              <a:buSzPts val="11600"/>
            </a:pPr>
            <a:r>
              <a:rPr lang="en-US" sz="3200" dirty="0">
                <a:solidFill>
                  <a:srgbClr val="1A1560"/>
                </a:solidFill>
                <a:latin typeface="Arial" panose="020B0604020202020204" pitchFamily="34" charset="0"/>
                <a:cs typeface="Arial" panose="020B0604020202020204" pitchFamily="34" charset="0"/>
              </a:rPr>
              <a:t>Results</a:t>
            </a:r>
            <a:endParaRPr lang="en-US" sz="3200" dirty="0">
              <a:latin typeface="Arial" panose="020B0604020202020204" pitchFamily="34" charset="0"/>
              <a:cs typeface="Arial" panose="020B0604020202020204" pitchFamily="34" charset="0"/>
            </a:endParaRPr>
          </a:p>
        </p:txBody>
      </p:sp>
      <p:pic>
        <p:nvPicPr>
          <p:cNvPr id="6" name="Picture 3">
            <a:extLst>
              <a:ext uri="{FF2B5EF4-FFF2-40B4-BE49-F238E27FC236}">
                <a16:creationId xmlns:a16="http://schemas.microsoft.com/office/drawing/2014/main" id="{22434C24-4CCB-9A86-37A6-13879207B515}"/>
              </a:ext>
            </a:extLst>
          </p:cNvPr>
          <p:cNvPicPr>
            <a:picLocks noChangeAspect="1"/>
          </p:cNvPicPr>
          <p:nvPr/>
        </p:nvPicPr>
        <p:blipFill>
          <a:blip r:embed="rId3"/>
          <a:stretch>
            <a:fillRect/>
          </a:stretch>
        </p:blipFill>
        <p:spPr>
          <a:xfrm>
            <a:off x="7743552" y="12810813"/>
            <a:ext cx="1965557" cy="680840"/>
          </a:xfrm>
          <a:prstGeom prst="rect">
            <a:avLst/>
          </a:prstGeom>
        </p:spPr>
      </p:pic>
      <p:pic>
        <p:nvPicPr>
          <p:cNvPr id="7" name="Picture 1">
            <a:extLst>
              <a:ext uri="{FF2B5EF4-FFF2-40B4-BE49-F238E27FC236}">
                <a16:creationId xmlns:a16="http://schemas.microsoft.com/office/drawing/2014/main" id="{9876E2B8-2AD4-5684-EA19-C48DAEB1DB51}"/>
              </a:ext>
            </a:extLst>
          </p:cNvPr>
          <p:cNvPicPr>
            <a:picLocks noChangeAspect="1"/>
          </p:cNvPicPr>
          <p:nvPr/>
        </p:nvPicPr>
        <p:blipFill>
          <a:blip r:embed="rId4"/>
          <a:stretch>
            <a:fillRect/>
          </a:stretch>
        </p:blipFill>
        <p:spPr>
          <a:xfrm>
            <a:off x="10011175" y="12866017"/>
            <a:ext cx="4857154" cy="599350"/>
          </a:xfrm>
          <a:prstGeom prst="rect">
            <a:avLst/>
          </a:prstGeom>
        </p:spPr>
      </p:pic>
      <p:graphicFrame>
        <p:nvGraphicFramePr>
          <p:cNvPr id="5" name="Diagramm 4">
            <a:extLst>
              <a:ext uri="{FF2B5EF4-FFF2-40B4-BE49-F238E27FC236}">
                <a16:creationId xmlns:a16="http://schemas.microsoft.com/office/drawing/2014/main" id="{1B2BD2C5-309A-0383-E22A-9F7E5B28C7B9}"/>
              </a:ext>
            </a:extLst>
          </p:cNvPr>
          <p:cNvGraphicFramePr>
            <a:graphicFrameLocks/>
          </p:cNvGraphicFramePr>
          <p:nvPr>
            <p:extLst>
              <p:ext uri="{D42A27DB-BD31-4B8C-83A1-F6EECF244321}">
                <p14:modId xmlns:p14="http://schemas.microsoft.com/office/powerpoint/2010/main" val="4041048830"/>
              </p:ext>
            </p:extLst>
          </p:nvPr>
        </p:nvGraphicFramePr>
        <p:xfrm>
          <a:off x="1637632" y="1039461"/>
          <a:ext cx="9723966" cy="464635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Diagramm 8">
            <a:extLst>
              <a:ext uri="{FF2B5EF4-FFF2-40B4-BE49-F238E27FC236}">
                <a16:creationId xmlns:a16="http://schemas.microsoft.com/office/drawing/2014/main" id="{9C2E3884-94D3-88B7-7E4A-663C2391F503}"/>
              </a:ext>
            </a:extLst>
          </p:cNvPr>
          <p:cNvGraphicFramePr>
            <a:graphicFrameLocks/>
          </p:cNvGraphicFramePr>
          <p:nvPr>
            <p:extLst>
              <p:ext uri="{D42A27DB-BD31-4B8C-83A1-F6EECF244321}">
                <p14:modId xmlns:p14="http://schemas.microsoft.com/office/powerpoint/2010/main" val="3530084449"/>
              </p:ext>
            </p:extLst>
          </p:nvPr>
        </p:nvGraphicFramePr>
        <p:xfrm>
          <a:off x="13694886" y="1039461"/>
          <a:ext cx="9051482" cy="485645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Diagramm 16">
            <a:extLst>
              <a:ext uri="{FF2B5EF4-FFF2-40B4-BE49-F238E27FC236}">
                <a16:creationId xmlns:a16="http://schemas.microsoft.com/office/drawing/2014/main" id="{1D2FED0F-8498-F8A5-48BE-D1CEB329664A}"/>
              </a:ext>
            </a:extLst>
          </p:cNvPr>
          <p:cNvGraphicFramePr>
            <a:graphicFrameLocks/>
          </p:cNvGraphicFramePr>
          <p:nvPr>
            <p:extLst>
              <p:ext uri="{D42A27DB-BD31-4B8C-83A1-F6EECF244321}">
                <p14:modId xmlns:p14="http://schemas.microsoft.com/office/powerpoint/2010/main" val="4097526294"/>
              </p:ext>
            </p:extLst>
          </p:nvPr>
        </p:nvGraphicFramePr>
        <p:xfrm>
          <a:off x="1637630" y="6954303"/>
          <a:ext cx="9723965" cy="464635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8" name="Diagramm 17">
            <a:extLst>
              <a:ext uri="{FF2B5EF4-FFF2-40B4-BE49-F238E27FC236}">
                <a16:creationId xmlns:a16="http://schemas.microsoft.com/office/drawing/2014/main" id="{CEA4631D-BDFE-30AC-0B7C-D19E4CB3BD6E}"/>
              </a:ext>
            </a:extLst>
          </p:cNvPr>
          <p:cNvGraphicFramePr>
            <a:graphicFrameLocks/>
          </p:cNvGraphicFramePr>
          <p:nvPr>
            <p:extLst>
              <p:ext uri="{D42A27DB-BD31-4B8C-83A1-F6EECF244321}">
                <p14:modId xmlns:p14="http://schemas.microsoft.com/office/powerpoint/2010/main" val="2439224537"/>
              </p:ext>
            </p:extLst>
          </p:nvPr>
        </p:nvGraphicFramePr>
        <p:xfrm>
          <a:off x="13022407" y="7357729"/>
          <a:ext cx="10581872" cy="4242927"/>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702494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B77FB608-47FA-72CE-84E7-B4F388391994}"/>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F287B18B-8A60-9F0B-3B3F-9D343BEE86C5}"/>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FBC37FCB-0A33-611D-35F1-17C372B44078}"/>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1D9EA614-E38D-A020-E9A8-E7EFC8E7F5D5}"/>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42BFB18D-54C9-FB63-0810-E38904419662}"/>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8" name="TextBox 8">
            <a:extLst>
              <a:ext uri="{FF2B5EF4-FFF2-40B4-BE49-F238E27FC236}">
                <a16:creationId xmlns:a16="http://schemas.microsoft.com/office/drawing/2014/main" id="{68512C3F-BB96-BF33-FFFF-138A405A0940}"/>
              </a:ext>
            </a:extLst>
          </p:cNvPr>
          <p:cNvSpPr txBox="1"/>
          <p:nvPr/>
        </p:nvSpPr>
        <p:spPr>
          <a:xfrm>
            <a:off x="998709" y="1463605"/>
            <a:ext cx="11247973" cy="550087"/>
          </a:xfrm>
          <a:prstGeom prst="rect">
            <a:avLst/>
          </a:prstGeom>
        </p:spPr>
        <p:txBody>
          <a:bodyPr wrap="square" lIns="0" tIns="0" rIns="0" bIns="0" rtlCol="0" anchor="t">
            <a:spAutoFit/>
          </a:bodyPr>
          <a:lstStyle/>
          <a:p>
            <a:pPr>
              <a:lnSpc>
                <a:spcPts val="4479"/>
              </a:lnSpc>
            </a:pPr>
            <a:r>
              <a:rPr lang="en-US" sz="3200" b="1" u="sng" dirty="0">
                <a:solidFill>
                  <a:srgbClr val="92D050"/>
                </a:solidFill>
                <a:latin typeface="DM Sans Bold"/>
                <a:ea typeface="DM Sans Bold"/>
                <a:cs typeface="DM Sans Bold"/>
                <a:sym typeface="DM Sans Bold"/>
              </a:rPr>
              <a:t>Conclusion</a:t>
            </a:r>
            <a:endParaRPr lang="en-US" sz="3200" b="1" dirty="0">
              <a:solidFill>
                <a:srgbClr val="FFFFFF"/>
              </a:solidFill>
              <a:latin typeface="DM Sans Bold"/>
              <a:ea typeface="DM Sans Bold"/>
              <a:cs typeface="DM Sans Bold"/>
              <a:sym typeface="DM Sans Bold"/>
            </a:endParaRPr>
          </a:p>
        </p:txBody>
      </p:sp>
      <p:graphicFrame>
        <p:nvGraphicFramePr>
          <p:cNvPr id="23" name="Chart 22">
            <a:extLst>
              <a:ext uri="{FF2B5EF4-FFF2-40B4-BE49-F238E27FC236}">
                <a16:creationId xmlns:a16="http://schemas.microsoft.com/office/drawing/2014/main" id="{053E1C40-3BF2-1E96-EF55-EF3DE5505AED}"/>
              </a:ext>
            </a:extLst>
          </p:cNvPr>
          <p:cNvGraphicFramePr>
            <a:graphicFrameLocks/>
          </p:cNvGraphicFramePr>
          <p:nvPr/>
        </p:nvGraphicFramePr>
        <p:xfrm>
          <a:off x="12962475" y="5372046"/>
          <a:ext cx="7581799" cy="6146279"/>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a:extLst>
              <a:ext uri="{FF2B5EF4-FFF2-40B4-BE49-F238E27FC236}">
                <a16:creationId xmlns:a16="http://schemas.microsoft.com/office/drawing/2014/main" id="{20AD7F5C-8CBC-348B-AF7D-3FD8770DCF42}"/>
              </a:ext>
            </a:extLst>
          </p:cNvPr>
          <p:cNvSpPr txBox="1"/>
          <p:nvPr/>
        </p:nvSpPr>
        <p:spPr>
          <a:xfrm>
            <a:off x="998709" y="2510689"/>
            <a:ext cx="22673303" cy="9191619"/>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479"/>
              </a:lnSpc>
              <a:defRPr sz="3200" b="1" u="sng">
                <a:solidFill>
                  <a:srgbClr val="92D050"/>
                </a:solidFill>
                <a:latin typeface="DM Sans Bold"/>
                <a:ea typeface="DM Sans Bold"/>
                <a:cs typeface="DM Sans Bold"/>
              </a:defRPr>
            </a:lvl1pPr>
          </a:lstStyle>
          <a:p>
            <a:pPr marL="457200" indent="-457200">
              <a:buFont typeface="Arial" panose="020B0604020202020204" pitchFamily="34" charset="0"/>
              <a:buChar char="•"/>
            </a:pPr>
            <a:r>
              <a:rPr lang="en-GB" sz="2800" u="none" dirty="0">
                <a:solidFill>
                  <a:srgbClr val="002060"/>
                </a:solidFill>
              </a:rPr>
              <a:t>Three products were developed to include Mediterranean diet ingredients that are lacking in Croatian canteens, considering students' preferences for types of dishes, as well as sustainability and practicality for preparation and consumption</a:t>
            </a:r>
          </a:p>
          <a:p>
            <a:endParaRPr lang="en-GB" sz="2800" u="none" dirty="0">
              <a:solidFill>
                <a:srgbClr val="002060"/>
              </a:solidFill>
            </a:endParaRPr>
          </a:p>
          <a:p>
            <a:pPr marL="457200" indent="-457200">
              <a:buFont typeface="Arial" panose="020B0604020202020204" pitchFamily="34" charset="0"/>
              <a:buChar char="•"/>
            </a:pPr>
            <a:r>
              <a:rPr lang="en-GB" sz="2800" u="none" dirty="0">
                <a:solidFill>
                  <a:srgbClr val="002060"/>
                </a:solidFill>
              </a:rPr>
              <a:t>A new food product concept (student bag) was tested and scaled up from the recipe to a product ready for use in student canteens</a:t>
            </a:r>
          </a:p>
          <a:p>
            <a:pPr marL="457200" indent="-457200">
              <a:buFont typeface="Arial" panose="020B0604020202020204" pitchFamily="34" charset="0"/>
              <a:buChar char="•"/>
            </a:pPr>
            <a:endParaRPr lang="en-GB" sz="2800" u="none" dirty="0">
              <a:solidFill>
                <a:srgbClr val="002060"/>
              </a:solidFill>
            </a:endParaRPr>
          </a:p>
          <a:p>
            <a:pPr marL="457200" indent="-457200">
              <a:buFont typeface="Arial" panose="020B0604020202020204" pitchFamily="34" charset="0"/>
              <a:buChar char="•"/>
            </a:pPr>
            <a:r>
              <a:rPr lang="en-GB" sz="2800" u="none" dirty="0">
                <a:solidFill>
                  <a:srgbClr val="002060"/>
                </a:solidFill>
              </a:rPr>
              <a:t>Testing student bag products in three canteens over a two-week period confirmed that students in Croatia are generally interested in “to go” products; however, the cost of these products should be subsidised</a:t>
            </a:r>
          </a:p>
          <a:p>
            <a:pPr marL="457200" indent="-457200">
              <a:buFont typeface="Arial" panose="020B0604020202020204" pitchFamily="34" charset="0"/>
              <a:buChar char="•"/>
            </a:pPr>
            <a:endParaRPr lang="en-GB" sz="2800" u="none" dirty="0">
              <a:solidFill>
                <a:srgbClr val="002060"/>
              </a:solidFill>
            </a:endParaRPr>
          </a:p>
          <a:p>
            <a:pPr marL="457200" indent="-457200">
              <a:buFont typeface="Arial" panose="020B0604020202020204" pitchFamily="34" charset="0"/>
              <a:buChar char="•"/>
            </a:pPr>
            <a:r>
              <a:rPr lang="en-GB" sz="2800" u="none" dirty="0">
                <a:solidFill>
                  <a:srgbClr val="002060"/>
                </a:solidFill>
              </a:rPr>
              <a:t>The student bag was accepted by student restaurants as a promising concept; all three dishes developed in this project are currently on the list of dishes whose cost, once approved by the Ministry, would be subsidised and offered at student restaurants across Croatia at an acceptable price </a:t>
            </a:r>
          </a:p>
          <a:p>
            <a:endParaRPr lang="en-GB" sz="2800" u="none" dirty="0">
              <a:solidFill>
                <a:srgbClr val="002060"/>
              </a:solidFill>
            </a:endParaRPr>
          </a:p>
          <a:p>
            <a:pPr marL="457200" indent="-457200">
              <a:buFont typeface="Arial" panose="020B0604020202020204" pitchFamily="34" charset="0"/>
              <a:buChar char="•"/>
            </a:pPr>
            <a:r>
              <a:rPr lang="en-GB" sz="2800" u="none" dirty="0">
                <a:solidFill>
                  <a:srgbClr val="002060"/>
                </a:solidFill>
              </a:rPr>
              <a:t>The inclusion of the dishes in the updated </a:t>
            </a:r>
            <a:r>
              <a:rPr lang="en-GB" sz="2800" i="1" u="none" dirty="0">
                <a:solidFill>
                  <a:srgbClr val="002060"/>
                </a:solidFill>
              </a:rPr>
              <a:t>Regulation on the conditions and manner of exercising the right to cover student meal costs </a:t>
            </a:r>
            <a:r>
              <a:rPr lang="en-GB" sz="2800" u="none" dirty="0">
                <a:solidFill>
                  <a:srgbClr val="002060"/>
                </a:solidFill>
              </a:rPr>
              <a:t>would ensure the sustainability of the project results and confirm the significant impact of the project on major stakeholders (students and canteens) at the national level</a:t>
            </a:r>
          </a:p>
        </p:txBody>
      </p:sp>
    </p:spTree>
    <p:extLst>
      <p:ext uri="{BB962C8B-B14F-4D97-AF65-F5344CB8AC3E}">
        <p14:creationId xmlns:p14="http://schemas.microsoft.com/office/powerpoint/2010/main" val="1216289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158"/>
        <p:cNvGrpSpPr/>
        <p:nvPr/>
      </p:nvGrpSpPr>
      <p:grpSpPr>
        <a:xfrm>
          <a:off x="0" y="0"/>
          <a:ext cx="0" cy="0"/>
          <a:chOff x="0" y="0"/>
          <a:chExt cx="0" cy="0"/>
        </a:xfrm>
      </p:grpSpPr>
      <p:pic>
        <p:nvPicPr>
          <p:cNvPr id="159" name="Google Shape;159;p11" descr="Image"/>
          <p:cNvPicPr preferRelativeResize="0"/>
          <p:nvPr/>
        </p:nvPicPr>
        <p:blipFill rotWithShape="1">
          <a:blip r:embed="rId3">
            <a:alphaModFix/>
          </a:blip>
          <a:srcRect/>
          <a:stretch/>
        </p:blipFill>
        <p:spPr>
          <a:xfrm>
            <a:off x="11961101" y="197537"/>
            <a:ext cx="12183189" cy="13320925"/>
          </a:xfrm>
          <a:prstGeom prst="rect">
            <a:avLst/>
          </a:prstGeom>
          <a:noFill/>
          <a:ln>
            <a:noFill/>
          </a:ln>
        </p:spPr>
      </p:pic>
      <p:pic>
        <p:nvPicPr>
          <p:cNvPr id="160" name="Google Shape;160;p11" descr="Image"/>
          <p:cNvPicPr preferRelativeResize="0"/>
          <p:nvPr/>
        </p:nvPicPr>
        <p:blipFill rotWithShape="1">
          <a:blip r:embed="rId4">
            <a:alphaModFix/>
          </a:blip>
          <a:srcRect/>
          <a:stretch/>
        </p:blipFill>
        <p:spPr>
          <a:xfrm>
            <a:off x="1483015" y="4391825"/>
            <a:ext cx="5509140" cy="2747950"/>
          </a:xfrm>
          <a:prstGeom prst="rect">
            <a:avLst/>
          </a:prstGeom>
          <a:noFill/>
          <a:ln>
            <a:noFill/>
          </a:ln>
        </p:spPr>
      </p:pic>
      <p:pic>
        <p:nvPicPr>
          <p:cNvPr id="161" name="Google Shape;161;p11" descr="Image"/>
          <p:cNvPicPr preferRelativeResize="0"/>
          <p:nvPr/>
        </p:nvPicPr>
        <p:blipFill rotWithShape="1">
          <a:blip r:embed="rId5">
            <a:alphaModFix/>
          </a:blip>
          <a:srcRect/>
          <a:stretch/>
        </p:blipFill>
        <p:spPr>
          <a:xfrm>
            <a:off x="7757320" y="3783572"/>
            <a:ext cx="2934263" cy="3964456"/>
          </a:xfrm>
          <a:prstGeom prst="rect">
            <a:avLst/>
          </a:prstGeom>
          <a:noFill/>
          <a:ln>
            <a:noFill/>
          </a:ln>
        </p:spPr>
      </p:pic>
      <p:pic>
        <p:nvPicPr>
          <p:cNvPr id="162" name="Google Shape;162;p11" descr="Image"/>
          <p:cNvPicPr preferRelativeResize="0"/>
          <p:nvPr/>
        </p:nvPicPr>
        <p:blipFill rotWithShape="1">
          <a:blip r:embed="rId6">
            <a:alphaModFix/>
          </a:blip>
          <a:srcRect/>
          <a:stretch/>
        </p:blipFill>
        <p:spPr>
          <a:xfrm>
            <a:off x="20119100" y="10281172"/>
            <a:ext cx="2139322" cy="2925675"/>
          </a:xfrm>
          <a:prstGeom prst="rect">
            <a:avLst/>
          </a:prstGeom>
          <a:noFill/>
          <a:ln>
            <a:noFill/>
          </a:ln>
        </p:spPr>
      </p:pic>
      <p:pic>
        <p:nvPicPr>
          <p:cNvPr id="163" name="Google Shape;163;p11" descr="Image"/>
          <p:cNvPicPr preferRelativeResize="0"/>
          <p:nvPr/>
        </p:nvPicPr>
        <p:blipFill rotWithShape="1">
          <a:blip r:embed="rId7">
            <a:alphaModFix/>
          </a:blip>
          <a:srcRect/>
          <a:stretch/>
        </p:blipFill>
        <p:spPr>
          <a:xfrm>
            <a:off x="5305338" y="10281172"/>
            <a:ext cx="5812886" cy="1277685"/>
          </a:xfrm>
          <a:prstGeom prst="rect">
            <a:avLst/>
          </a:prstGeom>
          <a:noFill/>
          <a:ln>
            <a:noFill/>
          </a:ln>
        </p:spPr>
      </p:pic>
      <p:pic>
        <p:nvPicPr>
          <p:cNvPr id="164" name="Google Shape;164;p11" descr="Image"/>
          <p:cNvPicPr preferRelativeResize="0"/>
          <p:nvPr/>
        </p:nvPicPr>
        <p:blipFill rotWithShape="1">
          <a:blip r:embed="rId8">
            <a:alphaModFix/>
          </a:blip>
          <a:srcRect/>
          <a:stretch/>
        </p:blipFill>
        <p:spPr>
          <a:xfrm>
            <a:off x="13329526" y="6046163"/>
            <a:ext cx="2855748" cy="7472299"/>
          </a:xfrm>
          <a:prstGeom prst="rect">
            <a:avLst/>
          </a:prstGeom>
          <a:noFill/>
          <a:ln>
            <a:noFill/>
          </a:ln>
        </p:spPr>
      </p:pic>
      <p:pic>
        <p:nvPicPr>
          <p:cNvPr id="165" name="Google Shape;165;p11" descr="Image"/>
          <p:cNvPicPr preferRelativeResize="0"/>
          <p:nvPr/>
        </p:nvPicPr>
        <p:blipFill rotWithShape="1">
          <a:blip r:embed="rId9">
            <a:alphaModFix/>
          </a:blip>
          <a:srcRect/>
          <a:stretch/>
        </p:blipFill>
        <p:spPr>
          <a:xfrm>
            <a:off x="17051917" y="7052838"/>
            <a:ext cx="2934263" cy="2946191"/>
          </a:xfrm>
          <a:prstGeom prst="rect">
            <a:avLst/>
          </a:prstGeom>
          <a:noFill/>
          <a:ln>
            <a:noFill/>
          </a:ln>
        </p:spPr>
      </p:pic>
      <p:pic>
        <p:nvPicPr>
          <p:cNvPr id="166" name="Google Shape;166;p11" descr="Image"/>
          <p:cNvPicPr preferRelativeResize="0"/>
          <p:nvPr/>
        </p:nvPicPr>
        <p:blipFill rotWithShape="1">
          <a:blip r:embed="rId10">
            <a:alphaModFix/>
          </a:blip>
          <a:srcRect/>
          <a:stretch/>
        </p:blipFill>
        <p:spPr>
          <a:xfrm rot="-5400000">
            <a:off x="5573247" y="-1352051"/>
            <a:ext cx="1350306" cy="7316951"/>
          </a:xfrm>
          <a:prstGeom prst="rect">
            <a:avLst/>
          </a:prstGeom>
          <a:noFill/>
          <a:ln>
            <a:noFill/>
          </a:ln>
        </p:spPr>
      </p:pic>
      <p:pic>
        <p:nvPicPr>
          <p:cNvPr id="167" name="Google Shape;167;p11" descr="Image"/>
          <p:cNvPicPr preferRelativeResize="0"/>
          <p:nvPr/>
        </p:nvPicPr>
        <p:blipFill rotWithShape="1">
          <a:blip r:embed="rId11">
            <a:alphaModFix/>
          </a:blip>
          <a:srcRect/>
          <a:stretch/>
        </p:blipFill>
        <p:spPr>
          <a:xfrm>
            <a:off x="1507322" y="8211356"/>
            <a:ext cx="3318422" cy="4573665"/>
          </a:xfrm>
          <a:prstGeom prst="rect">
            <a:avLst/>
          </a:prstGeom>
          <a:noFill/>
          <a:ln>
            <a:noFill/>
          </a:ln>
        </p:spPr>
      </p:pic>
      <p:sp>
        <p:nvSpPr>
          <p:cNvPr id="168" name="Google Shape;168;p11"/>
          <p:cNvSpPr txBox="1">
            <a:spLocks noGrp="1"/>
          </p:cNvSpPr>
          <p:nvPr>
            <p:ph type="ctrTitle" idx="4294967295"/>
          </p:nvPr>
        </p:nvSpPr>
        <p:spPr>
          <a:xfrm>
            <a:off x="11961101" y="1631271"/>
            <a:ext cx="12430085" cy="1595065"/>
          </a:xfrm>
          <a:prstGeom prst="rect">
            <a:avLst/>
          </a:prstGeom>
          <a:noFill/>
          <a:ln>
            <a:noFill/>
          </a:ln>
        </p:spPr>
        <p:txBody>
          <a:bodyPr spcFirstLastPara="1" wrap="square" lIns="50800" tIns="50800" rIns="50800" bIns="50800" anchor="t" anchorCtr="0">
            <a:noAutofit/>
          </a:bodyPr>
          <a:lstStyle/>
          <a:p>
            <a:pPr marL="0" marR="0" lvl="0" indent="0" algn="ctr" rtl="0">
              <a:lnSpc>
                <a:spcPct val="80000"/>
              </a:lnSpc>
              <a:spcBef>
                <a:spcPts val="0"/>
              </a:spcBef>
              <a:spcAft>
                <a:spcPts val="0"/>
              </a:spcAft>
              <a:buClr>
                <a:srgbClr val="FFFFFF"/>
              </a:buClr>
              <a:buSzPts val="11600"/>
              <a:buFont typeface="Helvetica Neue"/>
              <a:buNone/>
            </a:pPr>
            <a:r>
              <a:rPr lang="de-DE" sz="9600" dirty="0" err="1">
                <a:solidFill>
                  <a:schemeClr val="bg1"/>
                </a:solidFill>
                <a:latin typeface="Arial" panose="020B0604020202020204" pitchFamily="34" charset="0"/>
                <a:cs typeface="Arial" panose="020B0604020202020204" pitchFamily="34" charset="0"/>
              </a:rPr>
              <a:t>Thank</a:t>
            </a:r>
            <a:r>
              <a:rPr lang="de-DE" sz="9600" dirty="0">
                <a:solidFill>
                  <a:schemeClr val="bg1"/>
                </a:solidFill>
                <a:latin typeface="Arial" panose="020B0604020202020204" pitchFamily="34" charset="0"/>
                <a:cs typeface="Arial" panose="020B0604020202020204" pitchFamily="34" charset="0"/>
              </a:rPr>
              <a:t> </a:t>
            </a:r>
            <a:r>
              <a:rPr lang="de-DE" sz="9600" dirty="0" err="1">
                <a:solidFill>
                  <a:schemeClr val="bg1"/>
                </a:solidFill>
                <a:latin typeface="Arial" panose="020B0604020202020204" pitchFamily="34" charset="0"/>
                <a:cs typeface="Arial" panose="020B0604020202020204" pitchFamily="34" charset="0"/>
              </a:rPr>
              <a:t>you</a:t>
            </a:r>
            <a:r>
              <a:rPr lang="de-DE" sz="9600" dirty="0">
                <a:solidFill>
                  <a:schemeClr val="bg1"/>
                </a:solidFill>
                <a:latin typeface="Arial" panose="020B0604020202020204" pitchFamily="34" charset="0"/>
                <a:cs typeface="Arial" panose="020B0604020202020204" pitchFamily="34" charset="0"/>
              </a:rPr>
              <a:t> </a:t>
            </a:r>
            <a:r>
              <a:rPr lang="de-DE" sz="9600" dirty="0" err="1">
                <a:solidFill>
                  <a:schemeClr val="bg1"/>
                </a:solidFill>
                <a:latin typeface="Arial" panose="020B0604020202020204" pitchFamily="34" charset="0"/>
                <a:cs typeface="Arial" panose="020B0604020202020204" pitchFamily="34" charset="0"/>
              </a:rPr>
              <a:t>for</a:t>
            </a:r>
            <a:r>
              <a:rPr lang="de-DE" sz="9600" dirty="0">
                <a:solidFill>
                  <a:schemeClr val="bg1"/>
                </a:solidFill>
                <a:latin typeface="Arial" panose="020B0604020202020204" pitchFamily="34" charset="0"/>
                <a:cs typeface="Arial" panose="020B0604020202020204" pitchFamily="34" charset="0"/>
              </a:rPr>
              <a:t> </a:t>
            </a:r>
            <a:r>
              <a:rPr lang="de-DE" sz="9600" dirty="0" err="1">
                <a:solidFill>
                  <a:schemeClr val="bg1"/>
                </a:solidFill>
                <a:latin typeface="Arial" panose="020B0604020202020204" pitchFamily="34" charset="0"/>
                <a:cs typeface="Arial" panose="020B0604020202020204" pitchFamily="34" charset="0"/>
              </a:rPr>
              <a:t>your</a:t>
            </a:r>
            <a:r>
              <a:rPr lang="de-DE" sz="9600" dirty="0">
                <a:solidFill>
                  <a:schemeClr val="bg1"/>
                </a:solidFill>
                <a:latin typeface="Arial" panose="020B0604020202020204" pitchFamily="34" charset="0"/>
                <a:cs typeface="Arial" panose="020B0604020202020204" pitchFamily="34" charset="0"/>
              </a:rPr>
              <a:t> </a:t>
            </a:r>
            <a:r>
              <a:rPr lang="de-DE" sz="9600" dirty="0" err="1">
                <a:solidFill>
                  <a:schemeClr val="bg1"/>
                </a:solidFill>
                <a:latin typeface="Arial" panose="020B0604020202020204" pitchFamily="34" charset="0"/>
                <a:cs typeface="Arial" panose="020B0604020202020204" pitchFamily="34" charset="0"/>
              </a:rPr>
              <a:t>attention</a:t>
            </a:r>
            <a:r>
              <a:rPr lang="de-DE" sz="9600" dirty="0">
                <a:solidFill>
                  <a:schemeClr val="bg1"/>
                </a:solidFill>
                <a:latin typeface="Arial" panose="020B0604020202020204" pitchFamily="34" charset="0"/>
                <a:cs typeface="Arial" panose="020B0604020202020204" pitchFamily="34" charset="0"/>
              </a:rPr>
              <a:t>!</a:t>
            </a:r>
            <a:endParaRPr sz="96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74C1194F-6D32-BCCC-AD3D-D275A7F6FC2F}"/>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143AB10C-F2AA-A088-08E0-60E8D904055C}"/>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0DA40486-BE45-6236-99E9-6B2829441605}"/>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BDC26CE4-888B-F512-4959-DC02F1E891A6}"/>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EA37D7FB-9DFB-C314-8691-3F2D9E0AB4D3}"/>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8" name="TextBox 8">
            <a:extLst>
              <a:ext uri="{FF2B5EF4-FFF2-40B4-BE49-F238E27FC236}">
                <a16:creationId xmlns:a16="http://schemas.microsoft.com/office/drawing/2014/main" id="{4F8E580C-4992-59CE-2D06-412D0534116E}"/>
              </a:ext>
            </a:extLst>
          </p:cNvPr>
          <p:cNvSpPr txBox="1"/>
          <p:nvPr/>
        </p:nvSpPr>
        <p:spPr>
          <a:xfrm>
            <a:off x="944027" y="3534738"/>
            <a:ext cx="11247973" cy="1704249"/>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1</a:t>
            </a:r>
          </a:p>
          <a:p>
            <a:pPr marL="457189" indent="-457189">
              <a:lnSpc>
                <a:spcPts val="4479"/>
              </a:lnSpc>
              <a:buFont typeface="Arial" panose="020B0604020202020204" pitchFamily="34" charset="0"/>
              <a:buChar char="•"/>
            </a:pPr>
            <a:r>
              <a:rPr lang="en-GB" sz="3200" b="1" dirty="0">
                <a:solidFill>
                  <a:srgbClr val="002060"/>
                </a:solidFill>
                <a:latin typeface="DM Sans Bold"/>
                <a:ea typeface="DM Sans Bold"/>
                <a:cs typeface="DM Sans Bold"/>
                <a:sym typeface="DM Sans Bold"/>
              </a:rPr>
              <a:t>Creation of a list of potential food items to include into “student bag’’ </a:t>
            </a:r>
            <a:endParaRPr lang="en-US" sz="3200" b="1" dirty="0">
              <a:solidFill>
                <a:srgbClr val="002060"/>
              </a:solidFill>
              <a:latin typeface="DM Sans Bold"/>
              <a:ea typeface="DM Sans Bold"/>
              <a:cs typeface="DM Sans Bold"/>
              <a:sym typeface="DM Sans Bold"/>
            </a:endParaRPr>
          </a:p>
        </p:txBody>
      </p:sp>
      <p:sp>
        <p:nvSpPr>
          <p:cNvPr id="15" name="TextBox 8">
            <a:extLst>
              <a:ext uri="{FF2B5EF4-FFF2-40B4-BE49-F238E27FC236}">
                <a16:creationId xmlns:a16="http://schemas.microsoft.com/office/drawing/2014/main" id="{AEE1A1BD-544E-6456-6FBF-BC21074F9684}"/>
              </a:ext>
            </a:extLst>
          </p:cNvPr>
          <p:cNvSpPr txBox="1"/>
          <p:nvPr/>
        </p:nvSpPr>
        <p:spPr>
          <a:xfrm>
            <a:off x="5872342" y="6133373"/>
            <a:ext cx="11247973" cy="1127168"/>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2</a:t>
            </a:r>
          </a:p>
          <a:p>
            <a:r>
              <a:rPr lang="en-GB" dirty="0">
                <a:solidFill>
                  <a:srgbClr val="002060"/>
                </a:solidFill>
              </a:rPr>
              <a:t>Defining nation specific content of a ‘’student bag’’ </a:t>
            </a:r>
            <a:endParaRPr lang="en-US" dirty="0">
              <a:solidFill>
                <a:srgbClr val="002060"/>
              </a:solidFill>
              <a:sym typeface="DM Sans Bold"/>
            </a:endParaRPr>
          </a:p>
        </p:txBody>
      </p:sp>
      <p:sp>
        <p:nvSpPr>
          <p:cNvPr id="16" name="TextBox 8">
            <a:extLst>
              <a:ext uri="{FF2B5EF4-FFF2-40B4-BE49-F238E27FC236}">
                <a16:creationId xmlns:a16="http://schemas.microsoft.com/office/drawing/2014/main" id="{DA1D3ACB-33AB-0137-1B81-5BCA2778D6C4}"/>
              </a:ext>
            </a:extLst>
          </p:cNvPr>
          <p:cNvSpPr txBox="1"/>
          <p:nvPr/>
        </p:nvSpPr>
        <p:spPr>
          <a:xfrm>
            <a:off x="11887200" y="8475109"/>
            <a:ext cx="11247973" cy="1127168"/>
          </a:xfrm>
          <a:prstGeom prst="rect">
            <a:avLst/>
          </a:prstGeom>
        </p:spPr>
        <p:txBody>
          <a:bodyPr wrap="square" lIns="0" tIns="0" rIns="0" bIns="0" rtlCol="0" anchor="t">
            <a:spAutoFit/>
          </a:bodyPr>
          <a:lstStyle>
            <a:defPPr marR="0" lvl="0" algn="l" rtl="0">
              <a:lnSpc>
                <a:spcPct val="100000"/>
              </a:lnSpc>
              <a:spcBef>
                <a:spcPts val="0"/>
              </a:spcBef>
              <a:spcAft>
                <a:spcPts val="0"/>
              </a:spcAft>
              <a:defRPr/>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3</a:t>
            </a:r>
          </a:p>
          <a:p>
            <a:r>
              <a:rPr lang="en-GB" dirty="0">
                <a:solidFill>
                  <a:srgbClr val="002060"/>
                </a:solidFill>
              </a:rPr>
              <a:t>Development of a food product for a “student bag’’</a:t>
            </a:r>
            <a:endParaRPr lang="en-US" dirty="0">
              <a:solidFill>
                <a:srgbClr val="002060"/>
              </a:solidFill>
              <a:sym typeface="DM Sans Bold"/>
            </a:endParaRPr>
          </a:p>
        </p:txBody>
      </p:sp>
      <p:sp>
        <p:nvSpPr>
          <p:cNvPr id="17" name="TextBox 8">
            <a:extLst>
              <a:ext uri="{FF2B5EF4-FFF2-40B4-BE49-F238E27FC236}">
                <a16:creationId xmlns:a16="http://schemas.microsoft.com/office/drawing/2014/main" id="{3F3F59B0-5EDA-BCA1-9613-60018C97E200}"/>
              </a:ext>
            </a:extLst>
          </p:cNvPr>
          <p:cNvSpPr txBox="1"/>
          <p:nvPr/>
        </p:nvSpPr>
        <p:spPr>
          <a:xfrm>
            <a:off x="18608618" y="10703312"/>
            <a:ext cx="5267382" cy="1704249"/>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4</a:t>
            </a:r>
          </a:p>
          <a:p>
            <a:pPr marL="457189" indent="-457189">
              <a:lnSpc>
                <a:spcPts val="4479"/>
              </a:lnSpc>
              <a:buFont typeface="Arial" panose="020B0604020202020204" pitchFamily="34" charset="0"/>
              <a:buChar char="•"/>
            </a:pPr>
            <a:r>
              <a:rPr lang="en-GB" sz="3200" b="1" dirty="0">
                <a:solidFill>
                  <a:srgbClr val="002060"/>
                </a:solidFill>
                <a:latin typeface="DM Sans Bold"/>
                <a:ea typeface="DM Sans Bold"/>
                <a:cs typeface="DM Sans Bold"/>
                <a:sym typeface="DM Sans Bold"/>
              </a:rPr>
              <a:t>Test for industrial scale up of a ‘’student bag’’</a:t>
            </a:r>
            <a:endParaRPr lang="en-US" sz="3200" b="1" dirty="0">
              <a:solidFill>
                <a:srgbClr val="002060"/>
              </a:solidFill>
              <a:latin typeface="DM Sans Bold"/>
              <a:ea typeface="DM Sans Bold"/>
              <a:cs typeface="DM Sans Bold"/>
              <a:sym typeface="DM Sans Bold"/>
            </a:endParaRPr>
          </a:p>
        </p:txBody>
      </p:sp>
      <p:sp>
        <p:nvSpPr>
          <p:cNvPr id="18" name="TextBox 8">
            <a:extLst>
              <a:ext uri="{FF2B5EF4-FFF2-40B4-BE49-F238E27FC236}">
                <a16:creationId xmlns:a16="http://schemas.microsoft.com/office/drawing/2014/main" id="{998D8201-66CF-F173-78D0-E7610F982E02}"/>
              </a:ext>
            </a:extLst>
          </p:cNvPr>
          <p:cNvSpPr txBox="1"/>
          <p:nvPr/>
        </p:nvSpPr>
        <p:spPr>
          <a:xfrm>
            <a:off x="910031" y="1211332"/>
            <a:ext cx="12980520" cy="2281330"/>
          </a:xfrm>
          <a:prstGeom prst="rect">
            <a:avLst/>
          </a:prstGeom>
          <a:ln>
            <a:solidFill>
              <a:schemeClr val="accent1">
                <a:lumMod val="50000"/>
              </a:schemeClr>
            </a:solidFill>
          </a:ln>
        </p:spPr>
        <p:txBody>
          <a:bodyPr wrap="square" lIns="0" tIns="0" rIns="0" bIns="0" rtlCol="0" anchor="t">
            <a:spAutoFit/>
          </a:bodyPr>
          <a:lstStyle/>
          <a:p>
            <a:pPr>
              <a:lnSpc>
                <a:spcPts val="4479"/>
              </a:lnSpc>
            </a:pPr>
            <a:r>
              <a:rPr lang="en-US" sz="3200" b="1" dirty="0">
                <a:solidFill>
                  <a:srgbClr val="002060"/>
                </a:solidFill>
                <a:latin typeface="DM Sans Bold"/>
                <a:ea typeface="DM Sans Bold"/>
                <a:cs typeface="DM Sans Bold"/>
                <a:sym typeface="DM Sans Bold"/>
              </a:rPr>
              <a:t>WORKING PACKAGE 3</a:t>
            </a:r>
          </a:p>
          <a:p>
            <a:pPr>
              <a:lnSpc>
                <a:spcPts val="4479"/>
              </a:lnSpc>
            </a:pPr>
            <a:r>
              <a:rPr lang="en-GB" sz="3200" b="1" dirty="0">
                <a:solidFill>
                  <a:srgbClr val="92D050"/>
                </a:solidFill>
                <a:latin typeface="DM Sans Bold"/>
                <a:ea typeface="DM Sans Bold"/>
                <a:cs typeface="DM Sans Bold"/>
                <a:sym typeface="DM Sans Bold"/>
              </a:rPr>
              <a:t>The aim of WP3.2 was  to develop the “student bag”, a proposed take-away  meal, following the Mediterranean diet concept premises, but easily portable</a:t>
            </a:r>
            <a:endParaRPr lang="en-US" sz="3200" b="1" dirty="0">
              <a:solidFill>
                <a:srgbClr val="92D050"/>
              </a:solidFill>
              <a:latin typeface="DM Sans Bold"/>
              <a:ea typeface="DM Sans Bold"/>
              <a:cs typeface="DM Sans Bold"/>
              <a:sym typeface="DM Sans Bold"/>
            </a:endParaRPr>
          </a:p>
        </p:txBody>
      </p:sp>
      <p:cxnSp>
        <p:nvCxnSpPr>
          <p:cNvPr id="4" name="Straight Arrow Connector 3">
            <a:extLst>
              <a:ext uri="{FF2B5EF4-FFF2-40B4-BE49-F238E27FC236}">
                <a16:creationId xmlns:a16="http://schemas.microsoft.com/office/drawing/2014/main" id="{A9B6A097-9033-D65B-3C7E-27A744796EBE}"/>
              </a:ext>
            </a:extLst>
          </p:cNvPr>
          <p:cNvCxnSpPr/>
          <p:nvPr/>
        </p:nvCxnSpPr>
        <p:spPr>
          <a:xfrm>
            <a:off x="4454358" y="5532256"/>
            <a:ext cx="1219200" cy="406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D439047-EE0D-0E07-43EE-9616AB665E86}"/>
              </a:ext>
            </a:extLst>
          </p:cNvPr>
          <p:cNvCxnSpPr/>
          <p:nvPr/>
        </p:nvCxnSpPr>
        <p:spPr>
          <a:xfrm>
            <a:off x="9347201" y="7715501"/>
            <a:ext cx="1219200" cy="406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5097789-13A4-B9FA-E030-A4844DFCE5BE}"/>
              </a:ext>
            </a:extLst>
          </p:cNvPr>
          <p:cNvCxnSpPr/>
          <p:nvPr/>
        </p:nvCxnSpPr>
        <p:spPr>
          <a:xfrm>
            <a:off x="16596787" y="10129280"/>
            <a:ext cx="1219200" cy="406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4D2426B-5351-29AE-2B6C-02A5C6323CBA}"/>
              </a:ext>
            </a:extLst>
          </p:cNvPr>
          <p:cNvPicPr>
            <a:picLocks noChangeAspect="1"/>
          </p:cNvPicPr>
          <p:nvPr/>
        </p:nvPicPr>
        <p:blipFill>
          <a:blip r:embed="rId5"/>
          <a:stretch>
            <a:fillRect/>
          </a:stretch>
        </p:blipFill>
        <p:spPr>
          <a:xfrm>
            <a:off x="19684361" y="2384494"/>
            <a:ext cx="1880879" cy="5112133"/>
          </a:xfrm>
          <a:prstGeom prst="rect">
            <a:avLst/>
          </a:prstGeom>
        </p:spPr>
      </p:pic>
      <p:pic>
        <p:nvPicPr>
          <p:cNvPr id="21" name="Picture 20">
            <a:extLst>
              <a:ext uri="{FF2B5EF4-FFF2-40B4-BE49-F238E27FC236}">
                <a16:creationId xmlns:a16="http://schemas.microsoft.com/office/drawing/2014/main" id="{3DDF2875-24F0-FE88-032E-5E1A41C6B32E}"/>
              </a:ext>
            </a:extLst>
          </p:cNvPr>
          <p:cNvPicPr>
            <a:picLocks noChangeAspect="1"/>
          </p:cNvPicPr>
          <p:nvPr/>
        </p:nvPicPr>
        <p:blipFill>
          <a:blip r:embed="rId6"/>
          <a:stretch>
            <a:fillRect/>
          </a:stretch>
        </p:blipFill>
        <p:spPr>
          <a:xfrm>
            <a:off x="854842" y="6858000"/>
            <a:ext cx="5267381" cy="4917555"/>
          </a:xfrm>
          <a:prstGeom prst="rect">
            <a:avLst/>
          </a:prstGeom>
        </p:spPr>
      </p:pic>
      <p:pic>
        <p:nvPicPr>
          <p:cNvPr id="23" name="Google Shape;166;p11" descr="Image">
            <a:extLst>
              <a:ext uri="{FF2B5EF4-FFF2-40B4-BE49-F238E27FC236}">
                <a16:creationId xmlns:a16="http://schemas.microsoft.com/office/drawing/2014/main" id="{8CC60C52-7ACE-0CA0-9406-0FD20FDAD5A5}"/>
              </a:ext>
            </a:extLst>
          </p:cNvPr>
          <p:cNvPicPr preferRelativeResize="0"/>
          <p:nvPr/>
        </p:nvPicPr>
        <p:blipFill rotWithShape="1">
          <a:blip r:embed="rId7">
            <a:alphaModFix/>
          </a:blip>
          <a:srcRect/>
          <a:stretch/>
        </p:blipFill>
        <p:spPr>
          <a:xfrm rot="-5400000">
            <a:off x="16424935" y="691561"/>
            <a:ext cx="1085119" cy="4470984"/>
          </a:xfrm>
          <a:prstGeom prst="rect">
            <a:avLst/>
          </a:prstGeom>
          <a:noFill/>
          <a:ln>
            <a:noFill/>
          </a:ln>
        </p:spPr>
      </p:pic>
      <p:pic>
        <p:nvPicPr>
          <p:cNvPr id="24" name="Google Shape;162;p11" descr="Image">
            <a:extLst>
              <a:ext uri="{FF2B5EF4-FFF2-40B4-BE49-F238E27FC236}">
                <a16:creationId xmlns:a16="http://schemas.microsoft.com/office/drawing/2014/main" id="{DDEB39C0-349A-AEEC-BAE8-21330702B87D}"/>
              </a:ext>
            </a:extLst>
          </p:cNvPr>
          <p:cNvPicPr preferRelativeResize="0"/>
          <p:nvPr/>
        </p:nvPicPr>
        <p:blipFill rotWithShape="1">
          <a:blip r:embed="rId8">
            <a:alphaModFix/>
          </a:blip>
          <a:srcRect/>
          <a:stretch/>
        </p:blipFill>
        <p:spPr>
          <a:xfrm>
            <a:off x="17199537" y="4145439"/>
            <a:ext cx="1882073" cy="3373491"/>
          </a:xfrm>
          <a:prstGeom prst="rect">
            <a:avLst/>
          </a:prstGeom>
          <a:noFill/>
          <a:ln>
            <a:noFill/>
          </a:ln>
        </p:spPr>
      </p:pic>
      <p:pic>
        <p:nvPicPr>
          <p:cNvPr id="25" name="Google Shape;165;p11" descr="Image">
            <a:extLst>
              <a:ext uri="{FF2B5EF4-FFF2-40B4-BE49-F238E27FC236}">
                <a16:creationId xmlns:a16="http://schemas.microsoft.com/office/drawing/2014/main" id="{08CE6FEB-BD8A-830F-02FE-B062601852BF}"/>
              </a:ext>
            </a:extLst>
          </p:cNvPr>
          <p:cNvPicPr preferRelativeResize="0"/>
          <p:nvPr/>
        </p:nvPicPr>
        <p:blipFill rotWithShape="1">
          <a:blip r:embed="rId9">
            <a:alphaModFix/>
          </a:blip>
          <a:srcRect/>
          <a:stretch/>
        </p:blipFill>
        <p:spPr>
          <a:xfrm>
            <a:off x="14917691" y="3726984"/>
            <a:ext cx="1679096" cy="2173081"/>
          </a:xfrm>
          <a:prstGeom prst="rect">
            <a:avLst/>
          </a:prstGeom>
          <a:noFill/>
          <a:ln>
            <a:noFill/>
          </a:ln>
        </p:spPr>
      </p:pic>
    </p:spTree>
    <p:extLst>
      <p:ext uri="{BB962C8B-B14F-4D97-AF65-F5344CB8AC3E}">
        <p14:creationId xmlns:p14="http://schemas.microsoft.com/office/powerpoint/2010/main" val="9916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874ADC20-359B-FB97-998D-467E5B0059A0}"/>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3331516A-C672-B1FB-5028-6D1F58055BCB}"/>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5E56974F-9FE5-460F-AE18-E380ED827803}"/>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256927B7-5D97-D91E-6950-08D45942A43F}"/>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B04D3DB2-C67F-BB4B-56E9-0DCDAA77291D}"/>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3" name="TextBox 8">
            <a:extLst>
              <a:ext uri="{FF2B5EF4-FFF2-40B4-BE49-F238E27FC236}">
                <a16:creationId xmlns:a16="http://schemas.microsoft.com/office/drawing/2014/main" id="{30C27CED-0E55-C711-34F8-64B457F88532}"/>
              </a:ext>
            </a:extLst>
          </p:cNvPr>
          <p:cNvSpPr txBox="1"/>
          <p:nvPr/>
        </p:nvSpPr>
        <p:spPr>
          <a:xfrm>
            <a:off x="1202697" y="1869170"/>
            <a:ext cx="9417542" cy="1704249"/>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1</a:t>
            </a:r>
          </a:p>
          <a:p>
            <a:pPr>
              <a:lnSpc>
                <a:spcPts val="4479"/>
              </a:lnSpc>
            </a:pPr>
            <a:r>
              <a:rPr lang="en-GB" sz="3200" b="1" dirty="0">
                <a:solidFill>
                  <a:srgbClr val="002060"/>
                </a:solidFill>
                <a:latin typeface="DM Sans Bold"/>
                <a:ea typeface="DM Sans Bold"/>
                <a:cs typeface="DM Sans Bold"/>
                <a:sym typeface="DM Sans Bold"/>
              </a:rPr>
              <a:t>Creation of a list of potential food items to include into “student bag’’ </a:t>
            </a:r>
            <a:endParaRPr lang="en-US" sz="3200" b="1" dirty="0">
              <a:solidFill>
                <a:srgbClr val="002060"/>
              </a:solidFill>
              <a:latin typeface="DM Sans Bold"/>
              <a:ea typeface="DM Sans Bold"/>
              <a:cs typeface="DM Sans Bold"/>
              <a:sym typeface="DM Sans Bold"/>
            </a:endParaRPr>
          </a:p>
        </p:txBody>
      </p:sp>
      <p:pic>
        <p:nvPicPr>
          <p:cNvPr id="10" name="Picture 9">
            <a:extLst>
              <a:ext uri="{FF2B5EF4-FFF2-40B4-BE49-F238E27FC236}">
                <a16:creationId xmlns:a16="http://schemas.microsoft.com/office/drawing/2014/main" id="{6BB9F398-AEEA-5B21-206D-2935CE37D9A1}"/>
              </a:ext>
            </a:extLst>
          </p:cNvPr>
          <p:cNvPicPr>
            <a:picLocks noChangeAspect="1"/>
          </p:cNvPicPr>
          <p:nvPr/>
        </p:nvPicPr>
        <p:blipFill>
          <a:blip r:embed="rId5"/>
          <a:stretch>
            <a:fillRect/>
          </a:stretch>
        </p:blipFill>
        <p:spPr>
          <a:xfrm>
            <a:off x="774002" y="5662184"/>
            <a:ext cx="8091970" cy="5125355"/>
          </a:xfrm>
          <a:prstGeom prst="rect">
            <a:avLst/>
          </a:prstGeom>
        </p:spPr>
      </p:pic>
      <p:pic>
        <p:nvPicPr>
          <p:cNvPr id="15" name="Picture 14">
            <a:extLst>
              <a:ext uri="{FF2B5EF4-FFF2-40B4-BE49-F238E27FC236}">
                <a16:creationId xmlns:a16="http://schemas.microsoft.com/office/drawing/2014/main" id="{5E513CAE-C9A5-E1D3-775D-AFE527A3E000}"/>
              </a:ext>
            </a:extLst>
          </p:cNvPr>
          <p:cNvPicPr>
            <a:picLocks noChangeAspect="1"/>
          </p:cNvPicPr>
          <p:nvPr/>
        </p:nvPicPr>
        <p:blipFill>
          <a:blip r:embed="rId6"/>
          <a:stretch>
            <a:fillRect/>
          </a:stretch>
        </p:blipFill>
        <p:spPr>
          <a:xfrm>
            <a:off x="10147951" y="5660851"/>
            <a:ext cx="6455013" cy="5115512"/>
          </a:xfrm>
          <a:prstGeom prst="rect">
            <a:avLst/>
          </a:prstGeom>
        </p:spPr>
      </p:pic>
      <p:pic>
        <p:nvPicPr>
          <p:cNvPr id="17" name="Picture 16">
            <a:extLst>
              <a:ext uri="{FF2B5EF4-FFF2-40B4-BE49-F238E27FC236}">
                <a16:creationId xmlns:a16="http://schemas.microsoft.com/office/drawing/2014/main" id="{CCEA8750-0DF5-406F-D6EC-51891E6EBCDF}"/>
              </a:ext>
            </a:extLst>
          </p:cNvPr>
          <p:cNvPicPr>
            <a:picLocks noChangeAspect="1"/>
          </p:cNvPicPr>
          <p:nvPr/>
        </p:nvPicPr>
        <p:blipFill>
          <a:blip r:embed="rId7"/>
          <a:stretch>
            <a:fillRect/>
          </a:stretch>
        </p:blipFill>
        <p:spPr>
          <a:xfrm>
            <a:off x="16602964" y="5662184"/>
            <a:ext cx="7588531" cy="5168406"/>
          </a:xfrm>
          <a:prstGeom prst="rect">
            <a:avLst/>
          </a:prstGeom>
        </p:spPr>
      </p:pic>
      <p:sp>
        <p:nvSpPr>
          <p:cNvPr id="21" name="TextBox 20">
            <a:extLst>
              <a:ext uri="{FF2B5EF4-FFF2-40B4-BE49-F238E27FC236}">
                <a16:creationId xmlns:a16="http://schemas.microsoft.com/office/drawing/2014/main" id="{225B8DD1-C379-13B2-5997-C6D78FCCDEA1}"/>
              </a:ext>
            </a:extLst>
          </p:cNvPr>
          <p:cNvSpPr txBox="1"/>
          <p:nvPr/>
        </p:nvSpPr>
        <p:spPr>
          <a:xfrm>
            <a:off x="774002" y="10830590"/>
            <a:ext cx="7873022" cy="954107"/>
          </a:xfrm>
          <a:prstGeom prst="rect">
            <a:avLst/>
          </a:prstGeom>
          <a:noFill/>
        </p:spPr>
        <p:txBody>
          <a:bodyPr wrap="square">
            <a:spAutoFit/>
          </a:bodyPr>
          <a:lstStyle/>
          <a:p>
            <a:pPr algn="ctr"/>
            <a:r>
              <a:rPr lang="en-GB" sz="2800" dirty="0">
                <a:solidFill>
                  <a:schemeClr val="accent3">
                    <a:lumMod val="75000"/>
                  </a:schemeClr>
                </a:solidFill>
                <a:latin typeface="DM Sans" pitchFamily="2" charset="0"/>
              </a:rPr>
              <a:t>Availability of Mediterranean food items and dishes in Croatian canteens </a:t>
            </a:r>
            <a:endParaRPr lang="hr-HR" sz="2800" dirty="0">
              <a:solidFill>
                <a:schemeClr val="accent3">
                  <a:lumMod val="75000"/>
                </a:schemeClr>
              </a:solidFill>
              <a:latin typeface="DM Sans" pitchFamily="2" charset="0"/>
            </a:endParaRPr>
          </a:p>
        </p:txBody>
      </p:sp>
      <p:sp>
        <p:nvSpPr>
          <p:cNvPr id="27" name="TextBox 26">
            <a:extLst>
              <a:ext uri="{FF2B5EF4-FFF2-40B4-BE49-F238E27FC236}">
                <a16:creationId xmlns:a16="http://schemas.microsoft.com/office/drawing/2014/main" id="{8552F42D-9F36-0D41-AD22-A5F5F169AE91}"/>
              </a:ext>
            </a:extLst>
          </p:cNvPr>
          <p:cNvSpPr txBox="1"/>
          <p:nvPr/>
        </p:nvSpPr>
        <p:spPr>
          <a:xfrm>
            <a:off x="11395346" y="10948375"/>
            <a:ext cx="12187988" cy="954107"/>
          </a:xfrm>
          <a:prstGeom prst="rect">
            <a:avLst/>
          </a:prstGeom>
          <a:noFill/>
        </p:spPr>
        <p:txBody>
          <a:bodyPr wrap="square">
            <a:spAutoFit/>
          </a:bodyPr>
          <a:lstStyle>
            <a:defPPr marR="0" lvl="0" algn="l" rtl="0">
              <a:lnSpc>
                <a:spcPct val="100000"/>
              </a:lnSpc>
              <a:spcBef>
                <a:spcPts val="0"/>
              </a:spcBef>
              <a:spcAft>
                <a:spcPts val="0"/>
              </a:spcAft>
            </a:defPPr>
            <a:lvl1pPr algn="ctr">
              <a:defRPr>
                <a:solidFill>
                  <a:schemeClr val="accent3">
                    <a:lumMod val="75000"/>
                  </a:schemeClr>
                </a:solidFill>
              </a:defRPr>
            </a:lvl1pPr>
          </a:lstStyle>
          <a:p>
            <a:r>
              <a:rPr lang="en-GB" sz="2800" dirty="0">
                <a:latin typeface="DM Sans" pitchFamily="2" charset="0"/>
              </a:rPr>
              <a:t>Variability and frequency of Mediterranean food items /dishes in Croatian canteens</a:t>
            </a:r>
            <a:endParaRPr lang="hr-HR" sz="2800" dirty="0">
              <a:latin typeface="DM Sans" pitchFamily="2" charset="0"/>
            </a:endParaRPr>
          </a:p>
        </p:txBody>
      </p:sp>
      <p:sp>
        <p:nvSpPr>
          <p:cNvPr id="16" name="TextBox 15">
            <a:extLst>
              <a:ext uri="{FF2B5EF4-FFF2-40B4-BE49-F238E27FC236}">
                <a16:creationId xmlns:a16="http://schemas.microsoft.com/office/drawing/2014/main" id="{0ACA3FFF-933F-6B47-9AEF-B769C58373BC}"/>
              </a:ext>
            </a:extLst>
          </p:cNvPr>
          <p:cNvSpPr txBox="1"/>
          <p:nvPr/>
        </p:nvSpPr>
        <p:spPr>
          <a:xfrm>
            <a:off x="10620239" y="1813518"/>
            <a:ext cx="12196916" cy="3108543"/>
          </a:xfrm>
          <a:prstGeom prst="rect">
            <a:avLst/>
          </a:prstGeom>
          <a:noFill/>
        </p:spPr>
        <p:txBody>
          <a:bodyPr wrap="square">
            <a:spAutoFit/>
          </a:bodyPr>
          <a:lstStyle/>
          <a:p>
            <a:pPr marL="457200" indent="-457200">
              <a:buFont typeface="Arial" panose="020B0604020202020204" pitchFamily="34" charset="0"/>
              <a:buChar char="•"/>
            </a:pPr>
            <a:r>
              <a:rPr lang="en-GB" sz="2800" dirty="0">
                <a:solidFill>
                  <a:srgbClr val="002060"/>
                </a:solidFill>
                <a:latin typeface="DM Sans "/>
              </a:rPr>
              <a:t>The subtask was a continuation of the  WP1, in which a </a:t>
            </a:r>
            <a:r>
              <a:rPr lang="en-GB" sz="2800" dirty="0" err="1">
                <a:solidFill>
                  <a:srgbClr val="002060"/>
                </a:solidFill>
                <a:latin typeface="DM Sans "/>
              </a:rPr>
              <a:t>MeDCIn</a:t>
            </a:r>
            <a:r>
              <a:rPr lang="en-GB" sz="2800" dirty="0">
                <a:solidFill>
                  <a:srgbClr val="002060"/>
                </a:solidFill>
                <a:latin typeface="DM Sans "/>
              </a:rPr>
              <a:t> was developed</a:t>
            </a:r>
          </a:p>
          <a:p>
            <a:pPr marL="457200" indent="-457200">
              <a:buFont typeface="Arial" panose="020B0604020202020204" pitchFamily="34" charset="0"/>
              <a:buChar char="•"/>
            </a:pPr>
            <a:r>
              <a:rPr lang="en-GB" sz="2800" dirty="0">
                <a:solidFill>
                  <a:srgbClr val="002060"/>
                </a:solidFill>
                <a:latin typeface="DM Sans "/>
              </a:rPr>
              <a:t> The menus in student restaurants in three countries were evaluated using </a:t>
            </a:r>
            <a:r>
              <a:rPr lang="en-GB" sz="2800" dirty="0" err="1">
                <a:solidFill>
                  <a:srgbClr val="002060"/>
                </a:solidFill>
                <a:latin typeface="DM Sans "/>
              </a:rPr>
              <a:t>MeDCIn</a:t>
            </a:r>
            <a:endParaRPr lang="en-GB" sz="2800" dirty="0">
              <a:solidFill>
                <a:srgbClr val="002060"/>
              </a:solidFill>
              <a:latin typeface="DM Sans "/>
            </a:endParaRPr>
          </a:p>
          <a:p>
            <a:pPr marL="457200" indent="-457200">
              <a:buFont typeface="Arial" panose="020B0604020202020204" pitchFamily="34" charset="0"/>
              <a:buChar char="•"/>
            </a:pPr>
            <a:r>
              <a:rPr lang="en-GB" sz="2800" dirty="0">
                <a:solidFill>
                  <a:srgbClr val="002060"/>
                </a:solidFill>
                <a:latin typeface="DM Sans "/>
              </a:rPr>
              <a:t>A list of foods that are unavailable or insufficiently represented on student restaurant menus was created</a:t>
            </a:r>
            <a:endParaRPr lang="hr-HR" sz="2800" dirty="0">
              <a:solidFill>
                <a:srgbClr val="002060"/>
              </a:solidFill>
              <a:latin typeface="DM Sans "/>
            </a:endParaRPr>
          </a:p>
          <a:p>
            <a:pPr marL="457200" indent="-457200">
              <a:buFont typeface="Arial" panose="020B0604020202020204" pitchFamily="34" charset="0"/>
              <a:buChar char="•"/>
            </a:pPr>
            <a:endParaRPr lang="en-GB" sz="2800" dirty="0">
              <a:solidFill>
                <a:srgbClr val="002060"/>
              </a:solidFill>
              <a:latin typeface="DM Sans "/>
            </a:endParaRPr>
          </a:p>
        </p:txBody>
      </p:sp>
      <p:cxnSp>
        <p:nvCxnSpPr>
          <p:cNvPr id="18" name="Straight Arrow Connector 17">
            <a:extLst>
              <a:ext uri="{FF2B5EF4-FFF2-40B4-BE49-F238E27FC236}">
                <a16:creationId xmlns:a16="http://schemas.microsoft.com/office/drawing/2014/main" id="{3CD17A49-7D2E-6D48-ACB7-0413DFE48202}"/>
              </a:ext>
            </a:extLst>
          </p:cNvPr>
          <p:cNvCxnSpPr>
            <a:cxnSpLocks/>
          </p:cNvCxnSpPr>
          <p:nvPr/>
        </p:nvCxnSpPr>
        <p:spPr>
          <a:xfrm>
            <a:off x="9956801" y="2882821"/>
            <a:ext cx="633708"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749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A8844F84-4E67-0A85-8F6F-B48A62ACCD52}"/>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32F05ABD-F542-7C6D-E163-B1DDA11D126C}"/>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CEC76F96-45B0-A372-B931-24102F6E1C31}"/>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9E294AB2-1758-F4A2-0559-59FDE2A9F6E5}"/>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DCA0FCC7-33A9-6F12-917A-AC0AFD304936}"/>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17" name="TextBox 16">
            <a:extLst>
              <a:ext uri="{FF2B5EF4-FFF2-40B4-BE49-F238E27FC236}">
                <a16:creationId xmlns:a16="http://schemas.microsoft.com/office/drawing/2014/main" id="{7F3335BA-6EC6-BA28-C42E-5BBBA7F7FF1D}"/>
              </a:ext>
            </a:extLst>
          </p:cNvPr>
          <p:cNvSpPr txBox="1"/>
          <p:nvPr/>
        </p:nvSpPr>
        <p:spPr>
          <a:xfrm>
            <a:off x="3226886" y="3764345"/>
            <a:ext cx="7619999" cy="2246769"/>
          </a:xfrm>
          <a:prstGeom prst="rect">
            <a:avLst/>
          </a:prstGeom>
          <a:noFill/>
          <a:ln>
            <a:solidFill>
              <a:schemeClr val="accent3"/>
            </a:solidFill>
          </a:ln>
        </p:spPr>
        <p:txBody>
          <a:bodyPr wrap="square" rtlCol="0">
            <a:spAutoFit/>
          </a:bodyPr>
          <a:lstStyle/>
          <a:p>
            <a:pPr algn="ctr"/>
            <a:r>
              <a:rPr lang="hr-HR" sz="2667" dirty="0">
                <a:solidFill>
                  <a:srgbClr val="92D050"/>
                </a:solidFill>
                <a:latin typeface="DM Sans Bold" panose="020B0604020202020204" charset="0"/>
              </a:rPr>
              <a:t> </a:t>
            </a:r>
            <a:r>
              <a:rPr lang="en-GB" sz="2800" dirty="0">
                <a:solidFill>
                  <a:srgbClr val="92D050"/>
                </a:solidFill>
                <a:latin typeface="DM Sans Bold" panose="020B0604020202020204" charset="0"/>
              </a:rPr>
              <a:t>Student restaurants Croatia lacked</a:t>
            </a:r>
          </a:p>
          <a:p>
            <a:pPr algn="ctr"/>
            <a:r>
              <a:rPr lang="en-GB" sz="2800" dirty="0">
                <a:solidFill>
                  <a:srgbClr val="92D050"/>
                </a:solidFill>
                <a:latin typeface="DM Sans Bold" panose="020B0604020202020204" charset="0"/>
              </a:rPr>
              <a:t> </a:t>
            </a:r>
            <a:r>
              <a:rPr lang="en-GB" sz="2800" dirty="0">
                <a:solidFill>
                  <a:srgbClr val="002060"/>
                </a:solidFill>
                <a:latin typeface="DM Sans Bold" panose="020B0604020202020204" charset="0"/>
              </a:rPr>
              <a:t>eggs</a:t>
            </a:r>
          </a:p>
          <a:p>
            <a:pPr algn="ctr"/>
            <a:r>
              <a:rPr lang="en-GB" sz="2800" dirty="0">
                <a:solidFill>
                  <a:srgbClr val="002060"/>
                </a:solidFill>
                <a:latin typeface="DM Sans Bold" panose="020B0604020202020204" charset="0"/>
              </a:rPr>
              <a:t> nuts and seeds</a:t>
            </a:r>
          </a:p>
          <a:p>
            <a:pPr algn="ctr"/>
            <a:r>
              <a:rPr lang="en-GB" sz="2800" dirty="0">
                <a:solidFill>
                  <a:srgbClr val="002060"/>
                </a:solidFill>
                <a:latin typeface="DM Sans Bold" panose="020B0604020202020204" charset="0"/>
              </a:rPr>
              <a:t> olive oil </a:t>
            </a:r>
          </a:p>
          <a:p>
            <a:pPr algn="ctr"/>
            <a:r>
              <a:rPr lang="en-GB" sz="2800" dirty="0">
                <a:solidFill>
                  <a:srgbClr val="002060"/>
                </a:solidFill>
                <a:latin typeface="DM Sans Bold" panose="020B0604020202020204" charset="0"/>
              </a:rPr>
              <a:t>whole grains</a:t>
            </a:r>
            <a:endParaRPr lang="hr-HR" sz="2800" dirty="0">
              <a:solidFill>
                <a:srgbClr val="002060"/>
              </a:solidFill>
              <a:latin typeface="DM Sans Bold" panose="020B0604020202020204" charset="0"/>
            </a:endParaRPr>
          </a:p>
        </p:txBody>
      </p:sp>
      <p:sp>
        <p:nvSpPr>
          <p:cNvPr id="21" name="TextBox 20">
            <a:extLst>
              <a:ext uri="{FF2B5EF4-FFF2-40B4-BE49-F238E27FC236}">
                <a16:creationId xmlns:a16="http://schemas.microsoft.com/office/drawing/2014/main" id="{DEDB7104-BAD8-C7CC-81C4-FB546796143E}"/>
              </a:ext>
            </a:extLst>
          </p:cNvPr>
          <p:cNvSpPr txBox="1"/>
          <p:nvPr/>
        </p:nvSpPr>
        <p:spPr>
          <a:xfrm>
            <a:off x="13874243" y="3764345"/>
            <a:ext cx="7619998" cy="2246769"/>
          </a:xfrm>
          <a:prstGeom prst="rect">
            <a:avLst/>
          </a:prstGeom>
          <a:noFill/>
          <a:ln>
            <a:solidFill>
              <a:schemeClr val="accent3"/>
            </a:solidFill>
          </a:ln>
        </p:spPr>
        <p:txBody>
          <a:bodyPr wrap="square" rtlCol="0">
            <a:spAutoFit/>
          </a:bodyPr>
          <a:lstStyle/>
          <a:p>
            <a:pPr algn="ctr"/>
            <a:r>
              <a:rPr lang="hr-HR" sz="2800" dirty="0">
                <a:solidFill>
                  <a:schemeClr val="accent3"/>
                </a:solidFill>
                <a:latin typeface="DM Sans Bold" panose="020B0604020202020204" charset="0"/>
              </a:rPr>
              <a:t> </a:t>
            </a:r>
            <a:r>
              <a:rPr lang="en-GB" sz="2800" dirty="0">
                <a:solidFill>
                  <a:schemeClr val="accent3"/>
                </a:solidFill>
                <a:latin typeface="DM Sans Bold" panose="020B0604020202020204" charset="0"/>
              </a:rPr>
              <a:t>S</a:t>
            </a:r>
            <a:r>
              <a:rPr lang="en-GB" sz="2800" dirty="0">
                <a:solidFill>
                  <a:srgbClr val="92D050"/>
                </a:solidFill>
                <a:latin typeface="DM Sans Bold" panose="020B0604020202020204" charset="0"/>
              </a:rPr>
              <a:t>everal food items or dishes were present but not frequently enough (availability and frequency dimensions), primarily</a:t>
            </a:r>
          </a:p>
          <a:p>
            <a:pPr algn="ctr"/>
            <a:r>
              <a:rPr lang="en-GB" sz="2800" dirty="0">
                <a:solidFill>
                  <a:schemeClr val="accent3"/>
                </a:solidFill>
                <a:latin typeface="DM Sans Bold" panose="020B0604020202020204" charset="0"/>
              </a:rPr>
              <a:t> </a:t>
            </a:r>
            <a:r>
              <a:rPr lang="en-GB" sz="2800" dirty="0">
                <a:solidFill>
                  <a:srgbClr val="002060"/>
                </a:solidFill>
                <a:latin typeface="DM Sans Bold" panose="020B0604020202020204" charset="0"/>
              </a:rPr>
              <a:t>fish and fishery products</a:t>
            </a:r>
            <a:endParaRPr lang="en-GB" sz="2800" dirty="0">
              <a:solidFill>
                <a:srgbClr val="92D050"/>
              </a:solidFill>
              <a:latin typeface="DM Sans Bold" panose="020B0604020202020204" charset="0"/>
            </a:endParaRPr>
          </a:p>
          <a:p>
            <a:pPr algn="ctr"/>
            <a:endParaRPr lang="hr-HR" sz="2800" dirty="0">
              <a:solidFill>
                <a:srgbClr val="00B050"/>
              </a:solidFill>
              <a:latin typeface="DM Sans Bold" panose="020B0604020202020204" charset="0"/>
            </a:endParaRPr>
          </a:p>
        </p:txBody>
      </p:sp>
      <p:cxnSp>
        <p:nvCxnSpPr>
          <p:cNvPr id="25" name="Straight Arrow Connector 24">
            <a:extLst>
              <a:ext uri="{FF2B5EF4-FFF2-40B4-BE49-F238E27FC236}">
                <a16:creationId xmlns:a16="http://schemas.microsoft.com/office/drawing/2014/main" id="{F310EF85-2288-8C27-45D2-9C0A220D6F15}"/>
              </a:ext>
            </a:extLst>
          </p:cNvPr>
          <p:cNvCxnSpPr/>
          <p:nvPr/>
        </p:nvCxnSpPr>
        <p:spPr>
          <a:xfrm>
            <a:off x="10592885" y="2997200"/>
            <a:ext cx="508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7" name="Google Shape;162;p11" descr="Image">
            <a:extLst>
              <a:ext uri="{FF2B5EF4-FFF2-40B4-BE49-F238E27FC236}">
                <a16:creationId xmlns:a16="http://schemas.microsoft.com/office/drawing/2014/main" id="{D1209DAC-4FFB-E195-6B0F-D7A82D42D954}"/>
              </a:ext>
            </a:extLst>
          </p:cNvPr>
          <p:cNvPicPr preferRelativeResize="0"/>
          <p:nvPr/>
        </p:nvPicPr>
        <p:blipFill rotWithShape="1">
          <a:blip r:embed="rId5">
            <a:alphaModFix/>
          </a:blip>
          <a:srcRect/>
          <a:stretch/>
        </p:blipFill>
        <p:spPr>
          <a:xfrm>
            <a:off x="5326915" y="6628878"/>
            <a:ext cx="1677361" cy="2044800"/>
          </a:xfrm>
          <a:prstGeom prst="rect">
            <a:avLst/>
          </a:prstGeom>
          <a:noFill/>
          <a:ln>
            <a:noFill/>
          </a:ln>
        </p:spPr>
      </p:pic>
      <p:pic>
        <p:nvPicPr>
          <p:cNvPr id="28" name="Google Shape;165;p11" descr="Image">
            <a:extLst>
              <a:ext uri="{FF2B5EF4-FFF2-40B4-BE49-F238E27FC236}">
                <a16:creationId xmlns:a16="http://schemas.microsoft.com/office/drawing/2014/main" id="{4A42DAF9-5578-6A45-72D5-05800E491DA3}"/>
              </a:ext>
            </a:extLst>
          </p:cNvPr>
          <p:cNvPicPr preferRelativeResize="0"/>
          <p:nvPr/>
        </p:nvPicPr>
        <p:blipFill rotWithShape="1">
          <a:blip r:embed="rId6">
            <a:alphaModFix/>
          </a:blip>
          <a:srcRect/>
          <a:stretch/>
        </p:blipFill>
        <p:spPr>
          <a:xfrm>
            <a:off x="7969683" y="6900516"/>
            <a:ext cx="1727519" cy="1540569"/>
          </a:xfrm>
          <a:prstGeom prst="rect">
            <a:avLst/>
          </a:prstGeom>
          <a:noFill/>
          <a:ln>
            <a:noFill/>
          </a:ln>
        </p:spPr>
      </p:pic>
      <p:pic>
        <p:nvPicPr>
          <p:cNvPr id="29" name="Google Shape;164;p11" descr="Image">
            <a:extLst>
              <a:ext uri="{FF2B5EF4-FFF2-40B4-BE49-F238E27FC236}">
                <a16:creationId xmlns:a16="http://schemas.microsoft.com/office/drawing/2014/main" id="{54BA1081-910F-E6D3-699B-3BDAA01EE283}"/>
              </a:ext>
            </a:extLst>
          </p:cNvPr>
          <p:cNvPicPr preferRelativeResize="0"/>
          <p:nvPr/>
        </p:nvPicPr>
        <p:blipFill rotWithShape="1">
          <a:blip r:embed="rId7">
            <a:alphaModFix/>
          </a:blip>
          <a:srcRect/>
          <a:stretch/>
        </p:blipFill>
        <p:spPr>
          <a:xfrm>
            <a:off x="14401321" y="6741613"/>
            <a:ext cx="1677360" cy="1895448"/>
          </a:xfrm>
          <a:prstGeom prst="rect">
            <a:avLst/>
          </a:prstGeom>
          <a:noFill/>
          <a:ln>
            <a:noFill/>
          </a:ln>
        </p:spPr>
      </p:pic>
      <p:pic>
        <p:nvPicPr>
          <p:cNvPr id="30" name="Google Shape;166;p11" descr="Image">
            <a:extLst>
              <a:ext uri="{FF2B5EF4-FFF2-40B4-BE49-F238E27FC236}">
                <a16:creationId xmlns:a16="http://schemas.microsoft.com/office/drawing/2014/main" id="{C2C43864-AD63-E4AB-5E8D-028C147EA5D0}"/>
              </a:ext>
            </a:extLst>
          </p:cNvPr>
          <p:cNvPicPr preferRelativeResize="0"/>
          <p:nvPr/>
        </p:nvPicPr>
        <p:blipFill rotWithShape="1">
          <a:blip r:embed="rId8">
            <a:alphaModFix/>
          </a:blip>
          <a:srcRect/>
          <a:stretch/>
        </p:blipFill>
        <p:spPr>
          <a:xfrm rot="-5400000">
            <a:off x="18131631" y="6088958"/>
            <a:ext cx="1053765" cy="3397842"/>
          </a:xfrm>
          <a:prstGeom prst="rect">
            <a:avLst/>
          </a:prstGeom>
          <a:noFill/>
          <a:ln>
            <a:noFill/>
          </a:ln>
        </p:spPr>
      </p:pic>
      <p:pic>
        <p:nvPicPr>
          <p:cNvPr id="31" name="Picture 30">
            <a:extLst>
              <a:ext uri="{FF2B5EF4-FFF2-40B4-BE49-F238E27FC236}">
                <a16:creationId xmlns:a16="http://schemas.microsoft.com/office/drawing/2014/main" id="{9E02B938-499B-91CE-1553-4790D6D0CB90}"/>
              </a:ext>
            </a:extLst>
          </p:cNvPr>
          <p:cNvPicPr>
            <a:picLocks noChangeAspect="1"/>
          </p:cNvPicPr>
          <p:nvPr/>
        </p:nvPicPr>
        <p:blipFill>
          <a:blip r:embed="rId9"/>
          <a:stretch>
            <a:fillRect/>
          </a:stretch>
        </p:blipFill>
        <p:spPr>
          <a:xfrm>
            <a:off x="11522184" y="5717525"/>
            <a:ext cx="1676760" cy="2919536"/>
          </a:xfrm>
          <a:prstGeom prst="rect">
            <a:avLst/>
          </a:prstGeom>
        </p:spPr>
      </p:pic>
      <p:sp>
        <p:nvSpPr>
          <p:cNvPr id="6" name="TextBox 8">
            <a:extLst>
              <a:ext uri="{FF2B5EF4-FFF2-40B4-BE49-F238E27FC236}">
                <a16:creationId xmlns:a16="http://schemas.microsoft.com/office/drawing/2014/main" id="{4A3ED6AE-9D9F-C5C7-E5FD-C10DF1AD5CCC}"/>
              </a:ext>
            </a:extLst>
          </p:cNvPr>
          <p:cNvSpPr txBox="1"/>
          <p:nvPr/>
        </p:nvSpPr>
        <p:spPr>
          <a:xfrm>
            <a:off x="1202697" y="1869170"/>
            <a:ext cx="9417542" cy="1704249"/>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1</a:t>
            </a:r>
          </a:p>
          <a:p>
            <a:pPr>
              <a:lnSpc>
                <a:spcPts val="4479"/>
              </a:lnSpc>
            </a:pPr>
            <a:r>
              <a:rPr lang="en-GB" sz="3200" b="1" dirty="0">
                <a:solidFill>
                  <a:srgbClr val="002060"/>
                </a:solidFill>
                <a:latin typeface="DM Sans Bold"/>
                <a:ea typeface="DM Sans Bold"/>
                <a:cs typeface="DM Sans Bold"/>
                <a:sym typeface="DM Sans Bold"/>
              </a:rPr>
              <a:t>Creation of a list of potential food items to include into “student bag’’ </a:t>
            </a:r>
            <a:endParaRPr lang="en-US" sz="3200" b="1" dirty="0">
              <a:solidFill>
                <a:srgbClr val="002060"/>
              </a:solidFill>
              <a:latin typeface="DM Sans Bold"/>
              <a:ea typeface="DM Sans Bold"/>
              <a:cs typeface="DM Sans Bold"/>
              <a:sym typeface="DM Sans Bold"/>
            </a:endParaRPr>
          </a:p>
        </p:txBody>
      </p:sp>
    </p:spTree>
    <p:extLst>
      <p:ext uri="{BB962C8B-B14F-4D97-AF65-F5344CB8AC3E}">
        <p14:creationId xmlns:p14="http://schemas.microsoft.com/office/powerpoint/2010/main" val="3532354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D2BDEB81-D131-0F3F-895F-71FEC59CA664}"/>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A8BC9ACA-7A59-DCF3-0E7A-D4983D697077}"/>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324192C2-07EE-2F17-5448-A24C2585D969}"/>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D3EC06BB-1965-76DC-1847-1A7A28CF8DBA}"/>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B11373FD-7779-3DAD-0CD4-941A8E9DE880}"/>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18" name="TextBox 17">
            <a:extLst>
              <a:ext uri="{FF2B5EF4-FFF2-40B4-BE49-F238E27FC236}">
                <a16:creationId xmlns:a16="http://schemas.microsoft.com/office/drawing/2014/main" id="{3A042B45-533F-806B-7F2D-DF1BA2ADC293}"/>
              </a:ext>
            </a:extLst>
          </p:cNvPr>
          <p:cNvSpPr txBox="1"/>
          <p:nvPr/>
        </p:nvSpPr>
        <p:spPr>
          <a:xfrm>
            <a:off x="11613775" y="5294860"/>
            <a:ext cx="12083817" cy="543675"/>
          </a:xfrm>
          <a:prstGeom prst="rect">
            <a:avLst/>
          </a:prstGeom>
          <a:noFill/>
        </p:spPr>
        <p:txBody>
          <a:bodyPr wrap="square" rtlCol="0">
            <a:spAutoFit/>
          </a:bodyPr>
          <a:lstStyle/>
          <a:p>
            <a:pPr marL="609585" indent="-609585">
              <a:buAutoNum type="arabicPeriod"/>
            </a:pPr>
            <a:r>
              <a:rPr lang="en-GB" sz="2933" b="1" dirty="0">
                <a:solidFill>
                  <a:srgbClr val="002060"/>
                </a:solidFill>
                <a:latin typeface="DM Sans Bold"/>
                <a:ea typeface="DM Sans Bold"/>
                <a:cs typeface="DM Sans Bold"/>
              </a:rPr>
              <a:t>Focus group –students from Uni Zagreb:</a:t>
            </a:r>
          </a:p>
        </p:txBody>
      </p:sp>
      <p:cxnSp>
        <p:nvCxnSpPr>
          <p:cNvPr id="24" name="Straight Arrow Connector 23">
            <a:extLst>
              <a:ext uri="{FF2B5EF4-FFF2-40B4-BE49-F238E27FC236}">
                <a16:creationId xmlns:a16="http://schemas.microsoft.com/office/drawing/2014/main" id="{1A7DDFFF-A912-3950-4F1F-F5240DA7B213}"/>
              </a:ext>
            </a:extLst>
          </p:cNvPr>
          <p:cNvCxnSpPr>
            <a:cxnSpLocks/>
          </p:cNvCxnSpPr>
          <p:nvPr/>
        </p:nvCxnSpPr>
        <p:spPr>
          <a:xfrm>
            <a:off x="9323093" y="3118795"/>
            <a:ext cx="633708"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8">
            <a:extLst>
              <a:ext uri="{FF2B5EF4-FFF2-40B4-BE49-F238E27FC236}">
                <a16:creationId xmlns:a16="http://schemas.microsoft.com/office/drawing/2014/main" id="{FFAD3C3A-1EA3-D7AB-E7C8-FEE4456F0E5D}"/>
              </a:ext>
            </a:extLst>
          </p:cNvPr>
          <p:cNvSpPr txBox="1"/>
          <p:nvPr/>
        </p:nvSpPr>
        <p:spPr>
          <a:xfrm>
            <a:off x="910031" y="1531171"/>
            <a:ext cx="8754104" cy="2843727"/>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2</a:t>
            </a:r>
          </a:p>
          <a:p>
            <a:r>
              <a:rPr lang="en-GB" dirty="0">
                <a:solidFill>
                  <a:srgbClr val="002060"/>
                </a:solidFill>
              </a:rPr>
              <a:t>Defining nation specific content of a ‘’student bag’’ - </a:t>
            </a:r>
            <a:r>
              <a:rPr lang="en-GB" sz="2800" dirty="0">
                <a:latin typeface="DM Sans" pitchFamily="2" charset="77"/>
              </a:rPr>
              <a:t>aim was to define a specific meal </a:t>
            </a:r>
            <a:r>
              <a:rPr lang="en-GB" sz="2800" u="sng" dirty="0">
                <a:latin typeface="DM Sans" pitchFamily="2" charset="77"/>
              </a:rPr>
              <a:t>that students would like to see offered </a:t>
            </a:r>
            <a:r>
              <a:rPr lang="en-GB" sz="2800" dirty="0">
                <a:latin typeface="DM Sans" pitchFamily="2" charset="77"/>
              </a:rPr>
              <a:t>in student canteens in Croatia</a:t>
            </a:r>
            <a:endParaRPr lang="en-US" sz="2800" dirty="0">
              <a:solidFill>
                <a:srgbClr val="002060"/>
              </a:solidFill>
              <a:sym typeface="DM Sans Bold"/>
            </a:endParaRPr>
          </a:p>
        </p:txBody>
      </p:sp>
      <p:pic>
        <p:nvPicPr>
          <p:cNvPr id="9" name="Picture 8">
            <a:extLst>
              <a:ext uri="{FF2B5EF4-FFF2-40B4-BE49-F238E27FC236}">
                <a16:creationId xmlns:a16="http://schemas.microsoft.com/office/drawing/2014/main" id="{D74D36B2-DA61-9BE5-FB7E-61DAABCC79B0}"/>
              </a:ext>
            </a:extLst>
          </p:cNvPr>
          <p:cNvPicPr>
            <a:picLocks noChangeAspect="1"/>
          </p:cNvPicPr>
          <p:nvPr/>
        </p:nvPicPr>
        <p:blipFill>
          <a:blip r:embed="rId5"/>
          <a:stretch>
            <a:fillRect/>
          </a:stretch>
        </p:blipFill>
        <p:spPr>
          <a:xfrm>
            <a:off x="910031" y="5240725"/>
            <a:ext cx="10053580" cy="6052518"/>
          </a:xfrm>
          <a:prstGeom prst="rect">
            <a:avLst/>
          </a:prstGeom>
        </p:spPr>
      </p:pic>
      <p:sp>
        <p:nvSpPr>
          <p:cNvPr id="11" name="TextBox 10">
            <a:extLst>
              <a:ext uri="{FF2B5EF4-FFF2-40B4-BE49-F238E27FC236}">
                <a16:creationId xmlns:a16="http://schemas.microsoft.com/office/drawing/2014/main" id="{E2197D28-DC76-2FB4-C224-FFEAA8B49490}"/>
              </a:ext>
            </a:extLst>
          </p:cNvPr>
          <p:cNvSpPr txBox="1"/>
          <p:nvPr/>
        </p:nvSpPr>
        <p:spPr>
          <a:xfrm>
            <a:off x="10037012" y="1885277"/>
            <a:ext cx="13838988" cy="2677656"/>
          </a:xfrm>
          <a:prstGeom prst="rect">
            <a:avLst/>
          </a:prstGeom>
          <a:noFill/>
        </p:spPr>
        <p:txBody>
          <a:bodyPr wrap="square">
            <a:spAutoFit/>
          </a:bodyPr>
          <a:lstStyle/>
          <a:p>
            <a:pPr marL="457200" indent="-457200">
              <a:buFont typeface="Arial" panose="020B0604020202020204" pitchFamily="34" charset="0"/>
              <a:buChar char="•"/>
            </a:pPr>
            <a:r>
              <a:rPr lang="en-GB" sz="2800" dirty="0">
                <a:solidFill>
                  <a:srgbClr val="002060"/>
                </a:solidFill>
                <a:latin typeface="DM Sans" pitchFamily="2" charset="0"/>
              </a:rPr>
              <a:t>The student bag should include one or more ingredients that are missing or infrequent in Croatian canteens and, if possible, be locally sourced</a:t>
            </a:r>
          </a:p>
          <a:p>
            <a:pPr marL="457200" indent="-457200">
              <a:buFont typeface="Arial" panose="020B0604020202020204" pitchFamily="34" charset="0"/>
              <a:buChar char="•"/>
            </a:pPr>
            <a:r>
              <a:rPr lang="en-GB" sz="2800" dirty="0">
                <a:solidFill>
                  <a:srgbClr val="002060"/>
                </a:solidFill>
                <a:latin typeface="DM Sans" pitchFamily="2" charset="0"/>
              </a:rPr>
              <a:t>The student bag must adhere to the principles of the Mediterranean diet and should be practical for takeaway consumption</a:t>
            </a:r>
          </a:p>
          <a:p>
            <a:pPr marL="457200" indent="-457200">
              <a:buFont typeface="Arial" panose="020B0604020202020204" pitchFamily="34" charset="0"/>
              <a:buChar char="•"/>
            </a:pPr>
            <a:r>
              <a:rPr lang="en-GB" sz="2800" dirty="0">
                <a:solidFill>
                  <a:srgbClr val="002060"/>
                </a:solidFill>
                <a:latin typeface="DM Sans" pitchFamily="2" charset="0"/>
              </a:rPr>
              <a:t>The student bag should be affordable and should be able to be prepared in canteens</a:t>
            </a:r>
          </a:p>
        </p:txBody>
      </p:sp>
      <p:sp>
        <p:nvSpPr>
          <p:cNvPr id="10" name="TextBox 9">
            <a:extLst>
              <a:ext uri="{FF2B5EF4-FFF2-40B4-BE49-F238E27FC236}">
                <a16:creationId xmlns:a16="http://schemas.microsoft.com/office/drawing/2014/main" id="{1613A0F9-4D1E-477E-78C8-C9321EE05426}"/>
              </a:ext>
            </a:extLst>
          </p:cNvPr>
          <p:cNvSpPr txBox="1"/>
          <p:nvPr/>
        </p:nvSpPr>
        <p:spPr>
          <a:xfrm>
            <a:off x="11669923" y="6583145"/>
            <a:ext cx="12187988" cy="54367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en-GB" sz="2933" b="1" i="0" u="none" strike="noStrike" kern="0" cap="none" spc="0" normalizeH="0" baseline="0" noProof="0" dirty="0">
                <a:ln>
                  <a:noFill/>
                </a:ln>
                <a:solidFill>
                  <a:srgbClr val="002060"/>
                </a:solidFill>
                <a:effectLst/>
                <a:uLnTx/>
                <a:uFillTx/>
                <a:latin typeface="DM Sans Bold"/>
                <a:ea typeface="DM Sans Bold"/>
                <a:cs typeface="DM Sans Bold"/>
                <a:sym typeface="Arial"/>
              </a:rPr>
              <a:t>2.   Survey (online) – students from all universities (n=1187)</a:t>
            </a:r>
            <a:endParaRPr kumimoji="0" lang="hr-HR" sz="2933" b="1" i="0" u="none" strike="noStrike" kern="0" cap="none" spc="0" normalizeH="0" baseline="0" noProof="0" dirty="0">
              <a:ln>
                <a:noFill/>
              </a:ln>
              <a:solidFill>
                <a:srgbClr val="002060"/>
              </a:solidFill>
              <a:effectLst/>
              <a:uLnTx/>
              <a:uFillTx/>
              <a:latin typeface="DM Sans Bold"/>
              <a:ea typeface="DM Sans Bold"/>
              <a:cs typeface="DM Sans Bold"/>
              <a:sym typeface="Arial"/>
            </a:endParaRPr>
          </a:p>
        </p:txBody>
      </p:sp>
      <p:sp>
        <p:nvSpPr>
          <p:cNvPr id="19" name="TextBox 18">
            <a:extLst>
              <a:ext uri="{FF2B5EF4-FFF2-40B4-BE49-F238E27FC236}">
                <a16:creationId xmlns:a16="http://schemas.microsoft.com/office/drawing/2014/main" id="{864F3714-E1FA-1AAF-7239-09EEC64611DB}"/>
              </a:ext>
            </a:extLst>
          </p:cNvPr>
          <p:cNvSpPr txBox="1"/>
          <p:nvPr/>
        </p:nvSpPr>
        <p:spPr>
          <a:xfrm>
            <a:off x="11837123" y="8827612"/>
            <a:ext cx="11870924" cy="2677656"/>
          </a:xfrm>
          <a:prstGeom prst="rect">
            <a:avLst/>
          </a:prstGeom>
          <a:noFill/>
          <a:ln w="3175">
            <a:solidFill>
              <a:schemeClr val="tx1"/>
            </a:solidFill>
          </a:ln>
        </p:spPr>
        <p:txBody>
          <a:bodyPr wrap="square">
            <a:spAutoFit/>
          </a:bodyPr>
          <a:lstStyle/>
          <a:p>
            <a:pPr marL="457200" indent="-457200">
              <a:buFont typeface="Arial" panose="020B0604020202020204" pitchFamily="34" charset="0"/>
              <a:buChar char="•"/>
            </a:pPr>
            <a:r>
              <a:rPr lang="en-GB" sz="2800" dirty="0">
                <a:solidFill>
                  <a:srgbClr val="002060"/>
                </a:solidFill>
                <a:latin typeface="DM Sans" pitchFamily="2" charset="0"/>
              </a:rPr>
              <a:t>Specific meal suggestion were collected</a:t>
            </a:r>
          </a:p>
          <a:p>
            <a:pPr marL="457200" indent="-457200">
              <a:buFont typeface="Arial" panose="020B0604020202020204" pitchFamily="34" charset="0"/>
              <a:buChar char="•"/>
            </a:pPr>
            <a:r>
              <a:rPr lang="en-GB" sz="2800" dirty="0">
                <a:solidFill>
                  <a:srgbClr val="002060"/>
                </a:solidFill>
                <a:latin typeface="DM Sans" pitchFamily="2" charset="0"/>
              </a:rPr>
              <a:t>Students  would prefer  convenient foods similar to those available in bakeries and supermarkets, such as salads, sandwiches, tortillas, pizzas, and simple soups </a:t>
            </a:r>
          </a:p>
          <a:p>
            <a:pPr marL="457200" indent="-457200">
              <a:buFont typeface="Arial" panose="020B0604020202020204" pitchFamily="34" charset="0"/>
              <a:buChar char="•"/>
            </a:pPr>
            <a:r>
              <a:rPr lang="en-GB" sz="2800" dirty="0">
                <a:solidFill>
                  <a:srgbClr val="002060"/>
                </a:solidFill>
                <a:latin typeface="DM Sans" pitchFamily="2" charset="0"/>
              </a:rPr>
              <a:t>Acceptance of new options depends largely on affordability and inclusion in subsidized menus</a:t>
            </a:r>
          </a:p>
        </p:txBody>
      </p:sp>
      <p:sp>
        <p:nvSpPr>
          <p:cNvPr id="30" name="Arrow: Curved Right 29">
            <a:extLst>
              <a:ext uri="{FF2B5EF4-FFF2-40B4-BE49-F238E27FC236}">
                <a16:creationId xmlns:a16="http://schemas.microsoft.com/office/drawing/2014/main" id="{9F608591-2C73-8B9A-A2F3-31908CD4A363}"/>
              </a:ext>
            </a:extLst>
          </p:cNvPr>
          <p:cNvSpPr/>
          <p:nvPr/>
        </p:nvSpPr>
        <p:spPr>
          <a:xfrm>
            <a:off x="11103019" y="5792368"/>
            <a:ext cx="584241" cy="4179657"/>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HR">
              <a:solidFill>
                <a:schemeClr val="tx1"/>
              </a:solidFill>
            </a:endParaRPr>
          </a:p>
        </p:txBody>
      </p:sp>
    </p:spTree>
    <p:extLst>
      <p:ext uri="{BB962C8B-B14F-4D97-AF65-F5344CB8AC3E}">
        <p14:creationId xmlns:p14="http://schemas.microsoft.com/office/powerpoint/2010/main" val="102230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A7638A52-CFA2-E57F-2E02-62EED8CF6D9F}"/>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1FF4FAB7-C191-3F77-6216-FAA06305E66F}"/>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A2FF3E99-AE49-2580-717B-91B141A46CDF}"/>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45BAF11B-15FB-95CF-D589-36B27294BB41}"/>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00F18AA6-507C-D23D-F047-1D90D4FD5BC9}"/>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18" name="TextBox 17">
            <a:extLst>
              <a:ext uri="{FF2B5EF4-FFF2-40B4-BE49-F238E27FC236}">
                <a16:creationId xmlns:a16="http://schemas.microsoft.com/office/drawing/2014/main" id="{9E99FFE2-C9D4-3B1D-44CD-2988D67E5CD9}"/>
              </a:ext>
            </a:extLst>
          </p:cNvPr>
          <p:cNvSpPr txBox="1"/>
          <p:nvPr/>
        </p:nvSpPr>
        <p:spPr>
          <a:xfrm>
            <a:off x="11613775" y="5294860"/>
            <a:ext cx="12083817" cy="995016"/>
          </a:xfrm>
          <a:prstGeom prst="rect">
            <a:avLst/>
          </a:prstGeom>
          <a:noFill/>
        </p:spPr>
        <p:txBody>
          <a:bodyPr wrap="square" rtlCol="0">
            <a:spAutoFit/>
          </a:bodyPr>
          <a:lstStyle/>
          <a:p>
            <a:pPr marL="609585" indent="-609585">
              <a:buAutoNum type="arabicPeriod"/>
            </a:pPr>
            <a:r>
              <a:rPr lang="en-GB" sz="2933" b="1" dirty="0">
                <a:solidFill>
                  <a:srgbClr val="002060"/>
                </a:solidFill>
                <a:latin typeface="DM Sans Bold"/>
                <a:ea typeface="DM Sans Bold"/>
                <a:cs typeface="DM Sans Bold"/>
              </a:rPr>
              <a:t>Focus group –students from Uni Zagreb: specific meal suggestions collected</a:t>
            </a:r>
          </a:p>
        </p:txBody>
      </p:sp>
      <p:pic>
        <p:nvPicPr>
          <p:cNvPr id="9" name="Picture 8">
            <a:extLst>
              <a:ext uri="{FF2B5EF4-FFF2-40B4-BE49-F238E27FC236}">
                <a16:creationId xmlns:a16="http://schemas.microsoft.com/office/drawing/2014/main" id="{4A1EA5D1-9443-6D6D-2D37-651EF07719E3}"/>
              </a:ext>
            </a:extLst>
          </p:cNvPr>
          <p:cNvPicPr>
            <a:picLocks noChangeAspect="1"/>
          </p:cNvPicPr>
          <p:nvPr/>
        </p:nvPicPr>
        <p:blipFill>
          <a:blip r:embed="rId5"/>
          <a:stretch>
            <a:fillRect/>
          </a:stretch>
        </p:blipFill>
        <p:spPr>
          <a:xfrm>
            <a:off x="910031" y="5240725"/>
            <a:ext cx="10053580" cy="6052518"/>
          </a:xfrm>
          <a:prstGeom prst="rect">
            <a:avLst/>
          </a:prstGeom>
        </p:spPr>
      </p:pic>
      <p:sp>
        <p:nvSpPr>
          <p:cNvPr id="10" name="TextBox 9">
            <a:extLst>
              <a:ext uri="{FF2B5EF4-FFF2-40B4-BE49-F238E27FC236}">
                <a16:creationId xmlns:a16="http://schemas.microsoft.com/office/drawing/2014/main" id="{BD7A8921-477C-31D0-832F-149E8C4E3D21}"/>
              </a:ext>
            </a:extLst>
          </p:cNvPr>
          <p:cNvSpPr txBox="1"/>
          <p:nvPr/>
        </p:nvSpPr>
        <p:spPr>
          <a:xfrm>
            <a:off x="11669923" y="6583145"/>
            <a:ext cx="12187988" cy="54367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en-GB" sz="2933" b="1" i="0" u="none" strike="noStrike" kern="0" cap="none" spc="0" normalizeH="0" baseline="0" noProof="0" dirty="0">
                <a:ln>
                  <a:noFill/>
                </a:ln>
                <a:solidFill>
                  <a:srgbClr val="002060"/>
                </a:solidFill>
                <a:effectLst/>
                <a:uLnTx/>
                <a:uFillTx/>
                <a:latin typeface="DM Sans Bold"/>
                <a:ea typeface="DM Sans Bold"/>
                <a:cs typeface="DM Sans Bold"/>
                <a:sym typeface="Arial"/>
              </a:rPr>
              <a:t>2.   Survey (online) – students from all universities (n=1187)</a:t>
            </a:r>
            <a:endParaRPr kumimoji="0" lang="hr-HR" sz="2933" b="1" i="0" u="none" strike="noStrike" kern="0" cap="none" spc="0" normalizeH="0" baseline="0" noProof="0" dirty="0">
              <a:ln>
                <a:noFill/>
              </a:ln>
              <a:solidFill>
                <a:srgbClr val="002060"/>
              </a:solidFill>
              <a:effectLst/>
              <a:uLnTx/>
              <a:uFillTx/>
              <a:latin typeface="DM Sans Bold"/>
              <a:ea typeface="DM Sans Bold"/>
              <a:cs typeface="DM Sans Bold"/>
              <a:sym typeface="Arial"/>
            </a:endParaRPr>
          </a:p>
        </p:txBody>
      </p:sp>
      <p:sp>
        <p:nvSpPr>
          <p:cNvPr id="30" name="Arrow: Curved Right 29">
            <a:extLst>
              <a:ext uri="{FF2B5EF4-FFF2-40B4-BE49-F238E27FC236}">
                <a16:creationId xmlns:a16="http://schemas.microsoft.com/office/drawing/2014/main" id="{6F4D1175-813A-8F7E-0CDA-19FCD5B2FC66}"/>
              </a:ext>
            </a:extLst>
          </p:cNvPr>
          <p:cNvSpPr/>
          <p:nvPr/>
        </p:nvSpPr>
        <p:spPr>
          <a:xfrm>
            <a:off x="11103020" y="6858000"/>
            <a:ext cx="510756" cy="3114025"/>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r-HR">
              <a:solidFill>
                <a:schemeClr val="tx1"/>
              </a:solidFill>
            </a:endParaRPr>
          </a:p>
        </p:txBody>
      </p:sp>
      <p:sp>
        <p:nvSpPr>
          <p:cNvPr id="4" name="TextBox 3">
            <a:extLst>
              <a:ext uri="{FF2B5EF4-FFF2-40B4-BE49-F238E27FC236}">
                <a16:creationId xmlns:a16="http://schemas.microsoft.com/office/drawing/2014/main" id="{3E428389-187D-B80C-69E8-474544814A73}"/>
              </a:ext>
            </a:extLst>
          </p:cNvPr>
          <p:cNvSpPr txBox="1"/>
          <p:nvPr/>
        </p:nvSpPr>
        <p:spPr>
          <a:xfrm>
            <a:off x="11613776" y="8271435"/>
            <a:ext cx="12521572" cy="2677656"/>
          </a:xfrm>
          <a:prstGeom prst="rect">
            <a:avLst/>
          </a:prstGeom>
          <a:noFill/>
          <a:ln w="3175">
            <a:solidFill>
              <a:schemeClr val="tx1"/>
            </a:solidFill>
          </a:ln>
        </p:spPr>
        <p:txBody>
          <a:bodyPr wrap="square">
            <a:spAutoFit/>
          </a:bodyPr>
          <a:lstStyle>
            <a:defPPr marR="0" lvl="0" algn="l" rtl="0">
              <a:lnSpc>
                <a:spcPct val="100000"/>
              </a:lnSpc>
              <a:spcBef>
                <a:spcPts val="0"/>
              </a:spcBef>
              <a:spcAft>
                <a:spcPts val="0"/>
              </a:spcAft>
            </a:defPPr>
            <a:lvl1pPr marL="457200" indent="-457200">
              <a:buFont typeface="Arial" panose="020B0604020202020204" pitchFamily="34" charset="0"/>
              <a:buChar char="•"/>
              <a:defRPr sz="2800">
                <a:solidFill>
                  <a:srgbClr val="002060"/>
                </a:solidFill>
                <a:latin typeface="DM Sans" pitchFamily="2" charset="0"/>
              </a:defRPr>
            </a:lvl1pPr>
          </a:lstStyle>
          <a:p>
            <a:r>
              <a:rPr lang="en-GB" dirty="0"/>
              <a:t>Would you have a whole grain bread with your meal? Yes, 803 (68%)</a:t>
            </a:r>
          </a:p>
          <a:p>
            <a:r>
              <a:rPr lang="en-GB" dirty="0"/>
              <a:t>Would you use olive oil in the canteen meals/salads? Yes, 877 (74.3%)</a:t>
            </a:r>
          </a:p>
          <a:p>
            <a:r>
              <a:rPr lang="en-GB" dirty="0"/>
              <a:t>Would you buy olive oil in canteen for personal use? Yes, 607 (51.4%)</a:t>
            </a:r>
          </a:p>
          <a:p>
            <a:r>
              <a:rPr lang="en-GB" dirty="0"/>
              <a:t>Would you buy canned fish (tuna, sardines, herring...)? Yes, 676 (57.2%)</a:t>
            </a:r>
          </a:p>
          <a:p>
            <a:r>
              <a:rPr lang="en-GB" dirty="0"/>
              <a:t>Would you buy nuts for later consumption? Yes, 1034 (87.6%)</a:t>
            </a:r>
          </a:p>
          <a:p>
            <a:r>
              <a:rPr lang="en-GB" dirty="0"/>
              <a:t>Would you buy soup to prepare at home? Yes, 741 (62.7%)</a:t>
            </a:r>
          </a:p>
        </p:txBody>
      </p:sp>
      <p:sp>
        <p:nvSpPr>
          <p:cNvPr id="15" name="TextBox 14">
            <a:extLst>
              <a:ext uri="{FF2B5EF4-FFF2-40B4-BE49-F238E27FC236}">
                <a16:creationId xmlns:a16="http://schemas.microsoft.com/office/drawing/2014/main" id="{EF96FF92-8F30-7C43-8375-BEAE4B883756}"/>
              </a:ext>
            </a:extLst>
          </p:cNvPr>
          <p:cNvSpPr txBox="1"/>
          <p:nvPr/>
        </p:nvSpPr>
        <p:spPr>
          <a:xfrm>
            <a:off x="10296360" y="1850216"/>
            <a:ext cx="13838988" cy="2677656"/>
          </a:xfrm>
          <a:prstGeom prst="rect">
            <a:avLst/>
          </a:prstGeom>
          <a:noFill/>
        </p:spPr>
        <p:txBody>
          <a:bodyPr wrap="square">
            <a:spAutoFit/>
          </a:bodyPr>
          <a:lstStyle/>
          <a:p>
            <a:pPr marL="457200" indent="-457200">
              <a:buFont typeface="Arial" panose="020B0604020202020204" pitchFamily="34" charset="0"/>
              <a:buChar char="•"/>
            </a:pPr>
            <a:r>
              <a:rPr lang="en-GB" sz="2800" dirty="0">
                <a:solidFill>
                  <a:srgbClr val="002060"/>
                </a:solidFill>
                <a:latin typeface="DM Sans" pitchFamily="2" charset="0"/>
              </a:rPr>
              <a:t>The student bag should include one or more ingredients that are missing or infrequent in Croatian canteens and, if possible, be locally sourced</a:t>
            </a:r>
          </a:p>
          <a:p>
            <a:pPr marL="457200" indent="-457200">
              <a:buFont typeface="Arial" panose="020B0604020202020204" pitchFamily="34" charset="0"/>
              <a:buChar char="•"/>
            </a:pPr>
            <a:r>
              <a:rPr lang="en-GB" sz="2800" dirty="0">
                <a:solidFill>
                  <a:srgbClr val="002060"/>
                </a:solidFill>
                <a:latin typeface="DM Sans" pitchFamily="2" charset="0"/>
              </a:rPr>
              <a:t>The student bag must adhere to the principles of the Mediterranean diet and should be practical for takeaway consumption</a:t>
            </a:r>
          </a:p>
          <a:p>
            <a:pPr marL="457200" indent="-457200">
              <a:buFont typeface="Arial" panose="020B0604020202020204" pitchFamily="34" charset="0"/>
              <a:buChar char="•"/>
            </a:pPr>
            <a:r>
              <a:rPr lang="en-GB" sz="2800" dirty="0">
                <a:solidFill>
                  <a:srgbClr val="002060"/>
                </a:solidFill>
                <a:latin typeface="DM Sans" pitchFamily="2" charset="0"/>
              </a:rPr>
              <a:t>The student bag should be affordable and should be able to be prepared in canteens</a:t>
            </a:r>
          </a:p>
        </p:txBody>
      </p:sp>
      <p:sp>
        <p:nvSpPr>
          <p:cNvPr id="16" name="TextBox 8">
            <a:extLst>
              <a:ext uri="{FF2B5EF4-FFF2-40B4-BE49-F238E27FC236}">
                <a16:creationId xmlns:a16="http://schemas.microsoft.com/office/drawing/2014/main" id="{27B4382E-6727-7A4F-B4BC-DACC2964604F}"/>
              </a:ext>
            </a:extLst>
          </p:cNvPr>
          <p:cNvSpPr txBox="1"/>
          <p:nvPr/>
        </p:nvSpPr>
        <p:spPr>
          <a:xfrm>
            <a:off x="1113150" y="1531171"/>
            <a:ext cx="8754104" cy="2843727"/>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2</a:t>
            </a:r>
          </a:p>
          <a:p>
            <a:r>
              <a:rPr lang="en-GB" dirty="0">
                <a:solidFill>
                  <a:srgbClr val="002060"/>
                </a:solidFill>
              </a:rPr>
              <a:t>Defining nation specific content of a ‘’student bag’’ - </a:t>
            </a:r>
            <a:r>
              <a:rPr lang="en-GB" sz="2800" dirty="0">
                <a:latin typeface="DM Sans" pitchFamily="2" charset="77"/>
              </a:rPr>
              <a:t>aim was to define a specific meal that students would like to see offered in student canteens in Croatia</a:t>
            </a:r>
            <a:endParaRPr lang="en-US" sz="2800" dirty="0">
              <a:solidFill>
                <a:srgbClr val="002060"/>
              </a:solidFill>
              <a:sym typeface="DM Sans Bold"/>
            </a:endParaRPr>
          </a:p>
        </p:txBody>
      </p:sp>
      <p:cxnSp>
        <p:nvCxnSpPr>
          <p:cNvPr id="17" name="Straight Arrow Connector 16">
            <a:extLst>
              <a:ext uri="{FF2B5EF4-FFF2-40B4-BE49-F238E27FC236}">
                <a16:creationId xmlns:a16="http://schemas.microsoft.com/office/drawing/2014/main" id="{D118DE60-6C4E-DA4E-96BF-53EF70FA1827}"/>
              </a:ext>
            </a:extLst>
          </p:cNvPr>
          <p:cNvCxnSpPr>
            <a:cxnSpLocks/>
          </p:cNvCxnSpPr>
          <p:nvPr/>
        </p:nvCxnSpPr>
        <p:spPr>
          <a:xfrm>
            <a:off x="9323093" y="3118795"/>
            <a:ext cx="633708"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99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DAD9FE67-0231-AADA-2139-A51DB891E7EA}"/>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BEEC1F10-17FC-E798-2852-9F849CA2C504}"/>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150F5446-A5DC-79BF-80DB-AB4BD5C21E3E}"/>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31A566B6-377F-9AB7-F10A-11A02ECDD8BA}"/>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57407B2F-7518-BDDE-520C-D6FC7CA65AE8}"/>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7" name="TextBox 8">
            <a:extLst>
              <a:ext uri="{FF2B5EF4-FFF2-40B4-BE49-F238E27FC236}">
                <a16:creationId xmlns:a16="http://schemas.microsoft.com/office/drawing/2014/main" id="{2F5391ED-CEA2-16FE-AED8-4A0D0927E379}"/>
              </a:ext>
            </a:extLst>
          </p:cNvPr>
          <p:cNvSpPr txBox="1"/>
          <p:nvPr/>
        </p:nvSpPr>
        <p:spPr>
          <a:xfrm>
            <a:off x="1202697" y="1952569"/>
            <a:ext cx="8754104" cy="1704249"/>
          </a:xfrm>
          <a:prstGeom prst="rect">
            <a:avLst/>
          </a:prstGeom>
        </p:spPr>
        <p:txBody>
          <a:bodyPr wrap="square" lIns="0" tIns="0" rIns="0" bIns="0" rtlCol="0" anchor="t">
            <a:spAutoFit/>
          </a:bodyPr>
          <a:lstStyle>
            <a:defPPr marR="0" lvl="0" algn="l" rtl="0">
              <a:lnSpc>
                <a:spcPct val="100000"/>
              </a:lnSpc>
              <a:spcBef>
                <a:spcPts val="0"/>
              </a:spcBef>
              <a:spcAft>
                <a:spcPts val="0"/>
              </a:spcAft>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2</a:t>
            </a:r>
          </a:p>
          <a:p>
            <a:r>
              <a:rPr lang="en-GB" dirty="0">
                <a:solidFill>
                  <a:srgbClr val="002060"/>
                </a:solidFill>
              </a:rPr>
              <a:t>Defining nation specific content of a ‘’student bag’’ </a:t>
            </a:r>
            <a:endParaRPr lang="en-US" dirty="0">
              <a:solidFill>
                <a:srgbClr val="002060"/>
              </a:solidFill>
              <a:sym typeface="DM Sans Bold"/>
            </a:endParaRPr>
          </a:p>
        </p:txBody>
      </p:sp>
      <p:pic>
        <p:nvPicPr>
          <p:cNvPr id="19" name="Picture 18">
            <a:extLst>
              <a:ext uri="{FF2B5EF4-FFF2-40B4-BE49-F238E27FC236}">
                <a16:creationId xmlns:a16="http://schemas.microsoft.com/office/drawing/2014/main" id="{248566D1-5043-873B-6A45-27BFD131C5B3}"/>
              </a:ext>
            </a:extLst>
          </p:cNvPr>
          <p:cNvPicPr>
            <a:picLocks noChangeAspect="1"/>
          </p:cNvPicPr>
          <p:nvPr/>
        </p:nvPicPr>
        <p:blipFill>
          <a:blip r:embed="rId5"/>
          <a:stretch>
            <a:fillRect/>
          </a:stretch>
        </p:blipFill>
        <p:spPr>
          <a:xfrm>
            <a:off x="6633910" y="4401902"/>
            <a:ext cx="11116180" cy="5902661"/>
          </a:xfrm>
          <a:prstGeom prst="rect">
            <a:avLst/>
          </a:prstGeom>
        </p:spPr>
      </p:pic>
      <p:sp>
        <p:nvSpPr>
          <p:cNvPr id="21" name="TextBox 20">
            <a:extLst>
              <a:ext uri="{FF2B5EF4-FFF2-40B4-BE49-F238E27FC236}">
                <a16:creationId xmlns:a16="http://schemas.microsoft.com/office/drawing/2014/main" id="{1824525B-6CF3-260E-51BE-E3ED89B95C8C}"/>
              </a:ext>
            </a:extLst>
          </p:cNvPr>
          <p:cNvSpPr txBox="1"/>
          <p:nvPr/>
        </p:nvSpPr>
        <p:spPr>
          <a:xfrm>
            <a:off x="9550400" y="10628249"/>
            <a:ext cx="12195810" cy="523220"/>
          </a:xfrm>
          <a:prstGeom prst="rect">
            <a:avLst/>
          </a:prstGeom>
          <a:noFill/>
        </p:spPr>
        <p:txBody>
          <a:bodyPr wrap="square">
            <a:spAutoFit/>
          </a:bodyPr>
          <a:lstStyle/>
          <a:p>
            <a:r>
              <a:rPr lang="en-GB" sz="2800" b="1" dirty="0">
                <a:solidFill>
                  <a:srgbClr val="002060"/>
                </a:solidFill>
                <a:latin typeface="DM Sans" pitchFamily="2" charset="0"/>
              </a:rPr>
              <a:t>The most preferred dishes </a:t>
            </a:r>
            <a:endParaRPr lang="hr-HR" sz="2800" b="1" dirty="0">
              <a:solidFill>
                <a:srgbClr val="002060"/>
              </a:solidFill>
              <a:latin typeface="DM Sans" pitchFamily="2" charset="0"/>
            </a:endParaRPr>
          </a:p>
        </p:txBody>
      </p:sp>
    </p:spTree>
    <p:extLst>
      <p:ext uri="{BB962C8B-B14F-4D97-AF65-F5344CB8AC3E}">
        <p14:creationId xmlns:p14="http://schemas.microsoft.com/office/powerpoint/2010/main" val="2403556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C8A15E84-16BC-A2AF-1794-09B49FA0EE5D}"/>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08967C41-43AF-7834-83C7-EE46484E5635}"/>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1F571797-CAEA-57FB-019B-1421ABE44394}"/>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27EC1A6B-A0DD-38AA-A4FE-E5CF9E4BB0E7}"/>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496FEE2F-56E1-BE98-8284-878AA988D436}"/>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sp>
        <p:nvSpPr>
          <p:cNvPr id="18" name="TextBox 8">
            <a:extLst>
              <a:ext uri="{FF2B5EF4-FFF2-40B4-BE49-F238E27FC236}">
                <a16:creationId xmlns:a16="http://schemas.microsoft.com/office/drawing/2014/main" id="{E467805D-0D31-8867-0945-779005134DEE}"/>
              </a:ext>
            </a:extLst>
          </p:cNvPr>
          <p:cNvSpPr txBox="1"/>
          <p:nvPr/>
        </p:nvSpPr>
        <p:spPr>
          <a:xfrm>
            <a:off x="2743200" y="3864397"/>
            <a:ext cx="16024860" cy="540276"/>
          </a:xfrm>
          <a:prstGeom prst="rect">
            <a:avLst/>
          </a:prstGeom>
        </p:spPr>
        <p:txBody>
          <a:bodyPr wrap="square" lIns="0" tIns="0" rIns="0" bIns="0" rtlCol="0" anchor="t">
            <a:spAutoFit/>
          </a:bodyPr>
          <a:lstStyle/>
          <a:p>
            <a:pPr marL="457189" indent="-457189">
              <a:lnSpc>
                <a:spcPts val="4479"/>
              </a:lnSpc>
              <a:buFont typeface="Arial" panose="020B0604020202020204" pitchFamily="34" charset="0"/>
              <a:buChar char="•"/>
            </a:pPr>
            <a:r>
              <a:rPr lang="en-GB" sz="2933" dirty="0">
                <a:solidFill>
                  <a:srgbClr val="002060"/>
                </a:solidFill>
                <a:latin typeface="DM Sans Bold"/>
                <a:ea typeface="DM Sans Bold"/>
                <a:cs typeface="DM Sans Bold"/>
                <a:sym typeface="DM Sans Bold"/>
              </a:rPr>
              <a:t>Creation of three type of products: salad, tortilla, nuts</a:t>
            </a:r>
            <a:endParaRPr lang="hr-HR" sz="2933" dirty="0">
              <a:solidFill>
                <a:srgbClr val="002060"/>
              </a:solidFill>
              <a:latin typeface="DM Sans Bold"/>
              <a:ea typeface="DM Sans Bold"/>
              <a:cs typeface="DM Sans Bold"/>
              <a:sym typeface="DM Sans Bold"/>
            </a:endParaRPr>
          </a:p>
        </p:txBody>
      </p:sp>
      <p:pic>
        <p:nvPicPr>
          <p:cNvPr id="19" name="Picture 18">
            <a:extLst>
              <a:ext uri="{FF2B5EF4-FFF2-40B4-BE49-F238E27FC236}">
                <a16:creationId xmlns:a16="http://schemas.microsoft.com/office/drawing/2014/main" id="{E6E812EE-886A-9EFE-4638-9CD926CEF34C}"/>
              </a:ext>
            </a:extLst>
          </p:cNvPr>
          <p:cNvPicPr>
            <a:picLocks noChangeAspect="1"/>
          </p:cNvPicPr>
          <p:nvPr/>
        </p:nvPicPr>
        <p:blipFill>
          <a:blip r:embed="rId5"/>
          <a:srcRect l="51103" t="16739" r="4934"/>
          <a:stretch>
            <a:fillRect/>
          </a:stretch>
        </p:blipFill>
        <p:spPr>
          <a:xfrm>
            <a:off x="3004840" y="4528027"/>
            <a:ext cx="2887960" cy="2646055"/>
          </a:xfrm>
          <a:prstGeom prst="rect">
            <a:avLst/>
          </a:prstGeom>
        </p:spPr>
      </p:pic>
      <p:pic>
        <p:nvPicPr>
          <p:cNvPr id="20" name="image6.png" descr="A bowl of food on a table&#10;&#10;AI-generated content may be incorrect.">
            <a:extLst>
              <a:ext uri="{FF2B5EF4-FFF2-40B4-BE49-F238E27FC236}">
                <a16:creationId xmlns:a16="http://schemas.microsoft.com/office/drawing/2014/main" id="{4A82EDC0-180C-0A1A-95DD-A9B581CB80E0}"/>
              </a:ext>
            </a:extLst>
          </p:cNvPr>
          <p:cNvPicPr/>
          <p:nvPr/>
        </p:nvPicPr>
        <p:blipFill>
          <a:blip r:embed="rId6"/>
          <a:srcRect t="9075" r="4252" b="18940"/>
          <a:stretch>
            <a:fillRect/>
          </a:stretch>
        </p:blipFill>
        <p:spPr>
          <a:xfrm>
            <a:off x="6502401" y="4528027"/>
            <a:ext cx="2540000" cy="2546511"/>
          </a:xfrm>
          <a:prstGeom prst="rect">
            <a:avLst/>
          </a:prstGeom>
          <a:ln/>
        </p:spPr>
      </p:pic>
      <p:pic>
        <p:nvPicPr>
          <p:cNvPr id="21" name="image10.jpg" descr="A bowl of food on a table&#10;&#10;AI-generated content may be incorrect.">
            <a:extLst>
              <a:ext uri="{FF2B5EF4-FFF2-40B4-BE49-F238E27FC236}">
                <a16:creationId xmlns:a16="http://schemas.microsoft.com/office/drawing/2014/main" id="{A84B98B5-C2FF-19DC-2289-6748F2FA1051}"/>
              </a:ext>
            </a:extLst>
          </p:cNvPr>
          <p:cNvPicPr/>
          <p:nvPr/>
        </p:nvPicPr>
        <p:blipFill>
          <a:blip r:embed="rId7"/>
          <a:srcRect l="27527" t="6219" r="4035"/>
          <a:stretch>
            <a:fillRect/>
          </a:stretch>
        </p:blipFill>
        <p:spPr>
          <a:xfrm rot="5400000">
            <a:off x="9529494" y="4537741"/>
            <a:ext cx="2533597" cy="2540001"/>
          </a:xfrm>
          <a:prstGeom prst="rect">
            <a:avLst/>
          </a:prstGeom>
          <a:ln/>
        </p:spPr>
      </p:pic>
      <p:pic>
        <p:nvPicPr>
          <p:cNvPr id="22" name="Picture 21">
            <a:extLst>
              <a:ext uri="{FF2B5EF4-FFF2-40B4-BE49-F238E27FC236}">
                <a16:creationId xmlns:a16="http://schemas.microsoft.com/office/drawing/2014/main" id="{FE96562B-AEC3-7507-3DF4-281E299DC029}"/>
              </a:ext>
            </a:extLst>
          </p:cNvPr>
          <p:cNvPicPr>
            <a:picLocks noChangeAspect="1"/>
          </p:cNvPicPr>
          <p:nvPr/>
        </p:nvPicPr>
        <p:blipFill>
          <a:blip r:embed="rId8"/>
          <a:srcRect l="40786"/>
          <a:stretch>
            <a:fillRect/>
          </a:stretch>
        </p:blipFill>
        <p:spPr>
          <a:xfrm>
            <a:off x="12611883" y="4500748"/>
            <a:ext cx="2628119" cy="2673333"/>
          </a:xfrm>
          <a:prstGeom prst="rect">
            <a:avLst/>
          </a:prstGeom>
        </p:spPr>
      </p:pic>
      <p:sp>
        <p:nvSpPr>
          <p:cNvPr id="24" name="TextBox 23">
            <a:extLst>
              <a:ext uri="{FF2B5EF4-FFF2-40B4-BE49-F238E27FC236}">
                <a16:creationId xmlns:a16="http://schemas.microsoft.com/office/drawing/2014/main" id="{7B0E9B10-A296-64C8-78FE-E876D58CF10C}"/>
              </a:ext>
            </a:extLst>
          </p:cNvPr>
          <p:cNvSpPr txBox="1"/>
          <p:nvPr/>
        </p:nvSpPr>
        <p:spPr>
          <a:xfrm>
            <a:off x="2271187" y="7214275"/>
            <a:ext cx="22389904" cy="610745"/>
          </a:xfrm>
          <a:prstGeom prst="rect">
            <a:avLst/>
          </a:prstGeom>
          <a:noFill/>
        </p:spPr>
        <p:txBody>
          <a:bodyPr wrap="square">
            <a:spAutoFit/>
          </a:bodyPr>
          <a:lstStyle/>
          <a:p>
            <a:pPr marL="457189" indent="-457189">
              <a:lnSpc>
                <a:spcPts val="4479"/>
              </a:lnSpc>
              <a:buFont typeface="Arial" panose="020B0604020202020204" pitchFamily="34" charset="0"/>
              <a:buChar char="•"/>
            </a:pPr>
            <a:r>
              <a:rPr lang="en-GB" sz="2933" dirty="0">
                <a:solidFill>
                  <a:srgbClr val="002060"/>
                </a:solidFill>
                <a:latin typeface="DM Sans Bold"/>
                <a:ea typeface="DM Sans Bold"/>
                <a:cs typeface="DM Sans Bold"/>
                <a:sym typeface="DM Sans Bold"/>
              </a:rPr>
              <a:t>Price, convenience of procurement/preparation in student restaurants, sustainability, nutritional value? Canteen staff</a:t>
            </a:r>
            <a:endParaRPr lang="hr-HR" sz="2933" dirty="0">
              <a:solidFill>
                <a:srgbClr val="002060"/>
              </a:solidFill>
              <a:latin typeface="DM Sans Bold"/>
              <a:ea typeface="DM Sans Bold"/>
              <a:cs typeface="DM Sans Bold"/>
              <a:sym typeface="DM Sans Bold"/>
            </a:endParaRPr>
          </a:p>
        </p:txBody>
      </p:sp>
      <p:sp>
        <p:nvSpPr>
          <p:cNvPr id="27" name="TextBox 26">
            <a:extLst>
              <a:ext uri="{FF2B5EF4-FFF2-40B4-BE49-F238E27FC236}">
                <a16:creationId xmlns:a16="http://schemas.microsoft.com/office/drawing/2014/main" id="{51CF09B8-689F-C714-16BF-02355763FAB5}"/>
              </a:ext>
            </a:extLst>
          </p:cNvPr>
          <p:cNvSpPr txBox="1"/>
          <p:nvPr/>
        </p:nvSpPr>
        <p:spPr>
          <a:xfrm>
            <a:off x="2317680" y="7949429"/>
            <a:ext cx="18916720" cy="632609"/>
          </a:xfrm>
          <a:prstGeom prst="rect">
            <a:avLst/>
          </a:prstGeom>
          <a:noFill/>
        </p:spPr>
        <p:txBody>
          <a:bodyPr wrap="square">
            <a:spAutoFit/>
          </a:bodyPr>
          <a:lstStyle/>
          <a:p>
            <a:pPr marL="457189" indent="-457189">
              <a:lnSpc>
                <a:spcPts val="4479"/>
              </a:lnSpc>
              <a:buFont typeface="Arial" panose="020B0604020202020204" pitchFamily="34" charset="0"/>
              <a:buChar char="•"/>
            </a:pPr>
            <a:r>
              <a:rPr lang="en-GB" sz="2933" dirty="0">
                <a:solidFill>
                  <a:srgbClr val="002060"/>
                </a:solidFill>
                <a:latin typeface="DM Sans Bold"/>
                <a:ea typeface="DM Sans Bold"/>
                <a:cs typeface="DM Sans Bold"/>
                <a:sym typeface="DM Sans Bold"/>
              </a:rPr>
              <a:t>Development of 2 types of products: tortilla with eggs, tortilla with fish, bag of nuts + dried fruit</a:t>
            </a:r>
          </a:p>
        </p:txBody>
      </p:sp>
      <p:pic>
        <p:nvPicPr>
          <p:cNvPr id="29" name="Picture 28">
            <a:extLst>
              <a:ext uri="{FF2B5EF4-FFF2-40B4-BE49-F238E27FC236}">
                <a16:creationId xmlns:a16="http://schemas.microsoft.com/office/drawing/2014/main" id="{23AFE0CB-8029-D872-3A1E-ECBD4C7C9D43}"/>
              </a:ext>
            </a:extLst>
          </p:cNvPr>
          <p:cNvPicPr>
            <a:picLocks noChangeAspect="1"/>
          </p:cNvPicPr>
          <p:nvPr/>
        </p:nvPicPr>
        <p:blipFill>
          <a:blip r:embed="rId9"/>
          <a:srcRect r="52536" b="17131"/>
          <a:stretch>
            <a:fillRect/>
          </a:stretch>
        </p:blipFill>
        <p:spPr>
          <a:xfrm>
            <a:off x="4961313" y="6081958"/>
            <a:ext cx="1022759" cy="1044265"/>
          </a:xfrm>
          <a:prstGeom prst="rect">
            <a:avLst/>
          </a:prstGeom>
        </p:spPr>
      </p:pic>
      <p:pic>
        <p:nvPicPr>
          <p:cNvPr id="32" name="Picture 31">
            <a:extLst>
              <a:ext uri="{FF2B5EF4-FFF2-40B4-BE49-F238E27FC236}">
                <a16:creationId xmlns:a16="http://schemas.microsoft.com/office/drawing/2014/main" id="{77F73959-0251-7DD6-3C9F-97294CF9A5B0}"/>
              </a:ext>
            </a:extLst>
          </p:cNvPr>
          <p:cNvPicPr>
            <a:picLocks noChangeAspect="1"/>
          </p:cNvPicPr>
          <p:nvPr/>
        </p:nvPicPr>
        <p:blipFill>
          <a:blip r:embed="rId10"/>
          <a:srcRect l="50593" r="5138" b="17213"/>
          <a:stretch>
            <a:fillRect/>
          </a:stretch>
        </p:blipFill>
        <p:spPr>
          <a:xfrm>
            <a:off x="11096821" y="6153710"/>
            <a:ext cx="969472" cy="1060564"/>
          </a:xfrm>
          <a:prstGeom prst="rect">
            <a:avLst/>
          </a:prstGeom>
        </p:spPr>
      </p:pic>
      <p:pic>
        <p:nvPicPr>
          <p:cNvPr id="33" name="Picture 32">
            <a:extLst>
              <a:ext uri="{FF2B5EF4-FFF2-40B4-BE49-F238E27FC236}">
                <a16:creationId xmlns:a16="http://schemas.microsoft.com/office/drawing/2014/main" id="{9637AD31-702B-1D1A-D976-0627F13A8700}"/>
              </a:ext>
            </a:extLst>
          </p:cNvPr>
          <p:cNvPicPr>
            <a:picLocks noChangeAspect="1"/>
          </p:cNvPicPr>
          <p:nvPr/>
        </p:nvPicPr>
        <p:blipFill>
          <a:blip r:embed="rId10"/>
          <a:srcRect l="50593" r="5138" b="17213"/>
          <a:stretch>
            <a:fillRect/>
          </a:stretch>
        </p:blipFill>
        <p:spPr>
          <a:xfrm>
            <a:off x="8121147" y="6054167"/>
            <a:ext cx="969472" cy="1060564"/>
          </a:xfrm>
          <a:prstGeom prst="rect">
            <a:avLst/>
          </a:prstGeom>
        </p:spPr>
      </p:pic>
      <p:pic>
        <p:nvPicPr>
          <p:cNvPr id="34" name="Picture 33">
            <a:extLst>
              <a:ext uri="{FF2B5EF4-FFF2-40B4-BE49-F238E27FC236}">
                <a16:creationId xmlns:a16="http://schemas.microsoft.com/office/drawing/2014/main" id="{E99A05DB-1794-46FF-FD2A-4DAFFDF5D79C}"/>
              </a:ext>
            </a:extLst>
          </p:cNvPr>
          <p:cNvPicPr>
            <a:picLocks noChangeAspect="1"/>
          </p:cNvPicPr>
          <p:nvPr/>
        </p:nvPicPr>
        <p:blipFill>
          <a:blip r:embed="rId10"/>
          <a:srcRect l="50593" r="5138" b="17213"/>
          <a:stretch>
            <a:fillRect/>
          </a:stretch>
        </p:blipFill>
        <p:spPr>
          <a:xfrm>
            <a:off x="14270529" y="6083842"/>
            <a:ext cx="969472" cy="1060564"/>
          </a:xfrm>
          <a:prstGeom prst="rect">
            <a:avLst/>
          </a:prstGeom>
        </p:spPr>
      </p:pic>
      <p:pic>
        <p:nvPicPr>
          <p:cNvPr id="35" name="Picture 34">
            <a:extLst>
              <a:ext uri="{FF2B5EF4-FFF2-40B4-BE49-F238E27FC236}">
                <a16:creationId xmlns:a16="http://schemas.microsoft.com/office/drawing/2014/main" id="{8BEA4E62-8697-1C24-8468-2A3FEBF44BA6}"/>
              </a:ext>
            </a:extLst>
          </p:cNvPr>
          <p:cNvPicPr>
            <a:picLocks noChangeAspect="1"/>
          </p:cNvPicPr>
          <p:nvPr/>
        </p:nvPicPr>
        <p:blipFill>
          <a:blip r:embed="rId9"/>
          <a:srcRect l="122053" t="21918" r="-69518" b="936"/>
          <a:stretch>
            <a:fillRect/>
          </a:stretch>
        </p:blipFill>
        <p:spPr>
          <a:xfrm>
            <a:off x="15867593" y="7861377"/>
            <a:ext cx="1524001" cy="1448572"/>
          </a:xfrm>
          <a:prstGeom prst="rect">
            <a:avLst/>
          </a:prstGeom>
        </p:spPr>
      </p:pic>
      <p:pic>
        <p:nvPicPr>
          <p:cNvPr id="36" name="Picture 35">
            <a:extLst>
              <a:ext uri="{FF2B5EF4-FFF2-40B4-BE49-F238E27FC236}">
                <a16:creationId xmlns:a16="http://schemas.microsoft.com/office/drawing/2014/main" id="{36DEDEA2-CD71-53EF-5848-5FB1D2827DDE}"/>
              </a:ext>
            </a:extLst>
          </p:cNvPr>
          <p:cNvPicPr>
            <a:picLocks noChangeAspect="1"/>
          </p:cNvPicPr>
          <p:nvPr/>
        </p:nvPicPr>
        <p:blipFill>
          <a:blip r:embed="rId11"/>
          <a:srcRect l="2345" r="-4252"/>
          <a:stretch>
            <a:fillRect/>
          </a:stretch>
        </p:blipFill>
        <p:spPr>
          <a:xfrm>
            <a:off x="3004840" y="4476439"/>
            <a:ext cx="3110104" cy="2706547"/>
          </a:xfrm>
          <a:prstGeom prst="rect">
            <a:avLst/>
          </a:prstGeom>
        </p:spPr>
      </p:pic>
      <p:sp>
        <p:nvSpPr>
          <p:cNvPr id="4" name="TextBox 8">
            <a:extLst>
              <a:ext uri="{FF2B5EF4-FFF2-40B4-BE49-F238E27FC236}">
                <a16:creationId xmlns:a16="http://schemas.microsoft.com/office/drawing/2014/main" id="{5D453781-9B18-8A22-57BA-F310965F1842}"/>
              </a:ext>
            </a:extLst>
          </p:cNvPr>
          <p:cNvSpPr txBox="1"/>
          <p:nvPr/>
        </p:nvSpPr>
        <p:spPr>
          <a:xfrm>
            <a:off x="818320" y="1729811"/>
            <a:ext cx="11247973" cy="1127168"/>
          </a:xfrm>
          <a:prstGeom prst="rect">
            <a:avLst/>
          </a:prstGeom>
        </p:spPr>
        <p:txBody>
          <a:bodyPr wrap="square" lIns="0" tIns="0" rIns="0" bIns="0" rtlCol="0" anchor="t">
            <a:spAutoFit/>
          </a:bodyPr>
          <a:lstStyle>
            <a:defPPr marR="0" lvl="0" algn="l" rtl="0">
              <a:lnSpc>
                <a:spcPct val="100000"/>
              </a:lnSpc>
              <a:spcBef>
                <a:spcPts val="0"/>
              </a:spcBef>
              <a:spcAft>
                <a:spcPts val="0"/>
              </a:spcAft>
              <a:defRPr/>
            </a:defPPr>
            <a:lvl1pPr>
              <a:lnSpc>
                <a:spcPts val="4479"/>
              </a:lnSpc>
              <a:defRPr sz="3200" b="1">
                <a:solidFill>
                  <a:srgbClr val="92D050"/>
                </a:solidFill>
                <a:latin typeface="DM Sans Bold"/>
                <a:ea typeface="DM Sans Bold"/>
                <a:cs typeface="DM Sans Bold"/>
              </a:defRPr>
            </a:lvl1pPr>
          </a:lstStyle>
          <a:p>
            <a:r>
              <a:rPr lang="en-US" dirty="0">
                <a:sym typeface="DM Sans Bold"/>
              </a:rPr>
              <a:t>Subtask 3</a:t>
            </a:r>
          </a:p>
          <a:p>
            <a:r>
              <a:rPr lang="en-GB" dirty="0">
                <a:solidFill>
                  <a:srgbClr val="002060"/>
                </a:solidFill>
              </a:rPr>
              <a:t>Development of a food product for a “student bag’’</a:t>
            </a:r>
            <a:endParaRPr lang="en-US" dirty="0">
              <a:solidFill>
                <a:srgbClr val="002060"/>
              </a:solidFill>
              <a:sym typeface="DM Sans Bold"/>
            </a:endParaRPr>
          </a:p>
        </p:txBody>
      </p:sp>
    </p:spTree>
    <p:extLst>
      <p:ext uri="{BB962C8B-B14F-4D97-AF65-F5344CB8AC3E}">
        <p14:creationId xmlns:p14="http://schemas.microsoft.com/office/powerpoint/2010/main" val="238325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204B2843-B382-506B-2227-785453F57154}"/>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720D2DE9-D338-C4B1-92F6-46A8D6C79045}"/>
              </a:ext>
            </a:extLst>
          </p:cNvPr>
          <p:cNvSpPr/>
          <p:nvPr/>
        </p:nvSpPr>
        <p:spPr>
          <a:xfrm>
            <a:off x="1202697" y="12344400"/>
            <a:ext cx="22673303" cy="126323"/>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12" name="Picture 11">
            <a:extLst>
              <a:ext uri="{FF2B5EF4-FFF2-40B4-BE49-F238E27FC236}">
                <a16:creationId xmlns:a16="http://schemas.microsoft.com/office/drawing/2014/main" id="{7E8E6305-19E0-7CB9-3655-D987A0527570}"/>
              </a:ext>
            </a:extLst>
          </p:cNvPr>
          <p:cNvPicPr>
            <a:picLocks noChangeAspect="1"/>
          </p:cNvPicPr>
          <p:nvPr/>
        </p:nvPicPr>
        <p:blipFill>
          <a:blip r:embed="rId3"/>
          <a:stretch>
            <a:fillRect/>
          </a:stretch>
        </p:blipFill>
        <p:spPr>
          <a:xfrm>
            <a:off x="9956801" y="12763992"/>
            <a:ext cx="5283200" cy="651923"/>
          </a:xfrm>
          <a:prstGeom prst="rect">
            <a:avLst/>
          </a:prstGeom>
        </p:spPr>
      </p:pic>
      <p:pic>
        <p:nvPicPr>
          <p:cNvPr id="13" name="Picture 12">
            <a:extLst>
              <a:ext uri="{FF2B5EF4-FFF2-40B4-BE49-F238E27FC236}">
                <a16:creationId xmlns:a16="http://schemas.microsoft.com/office/drawing/2014/main" id="{A3B76312-9C49-D936-105D-E3A9DB07EE43}"/>
              </a:ext>
            </a:extLst>
          </p:cNvPr>
          <p:cNvPicPr>
            <a:picLocks noChangeAspect="1"/>
          </p:cNvPicPr>
          <p:nvPr/>
        </p:nvPicPr>
        <p:blipFill>
          <a:blip r:embed="rId4"/>
          <a:stretch>
            <a:fillRect/>
          </a:stretch>
        </p:blipFill>
        <p:spPr>
          <a:xfrm>
            <a:off x="7668328" y="12794409"/>
            <a:ext cx="1882072" cy="651923"/>
          </a:xfrm>
          <a:prstGeom prst="rect">
            <a:avLst/>
          </a:prstGeom>
        </p:spPr>
      </p:pic>
      <p:sp>
        <p:nvSpPr>
          <p:cNvPr id="14" name="AutoShape 2">
            <a:extLst>
              <a:ext uri="{FF2B5EF4-FFF2-40B4-BE49-F238E27FC236}">
                <a16:creationId xmlns:a16="http://schemas.microsoft.com/office/drawing/2014/main" id="{3F449579-989A-5774-0860-3062E1DE8DFC}"/>
              </a:ext>
            </a:extLst>
          </p:cNvPr>
          <p:cNvSpPr/>
          <p:nvPr/>
        </p:nvSpPr>
        <p:spPr>
          <a:xfrm>
            <a:off x="910031" y="1158017"/>
            <a:ext cx="22673303" cy="49468"/>
          </a:xfrm>
          <a:prstGeom prst="line">
            <a:avLst/>
          </a:prstGeom>
          <a:ln w="19050" cap="rnd">
            <a:solidFill>
              <a:srgbClr val="4C8033"/>
            </a:solidFill>
            <a:prstDash val="solid"/>
            <a:headEnd type="none" w="sm" len="sm"/>
            <a:tailEnd type="none" w="sm" len="sm"/>
          </a:ln>
        </p:spPr>
        <p:txBody>
          <a:bodyPr/>
          <a:lstStyle/>
          <a:p>
            <a:endParaRPr lang="hr-HR" sz="1867"/>
          </a:p>
        </p:txBody>
      </p:sp>
      <p:pic>
        <p:nvPicPr>
          <p:cNvPr id="35" name="Picture 34">
            <a:extLst>
              <a:ext uri="{FF2B5EF4-FFF2-40B4-BE49-F238E27FC236}">
                <a16:creationId xmlns:a16="http://schemas.microsoft.com/office/drawing/2014/main" id="{49CDFCC2-55D9-2146-061F-2983600173F2}"/>
              </a:ext>
            </a:extLst>
          </p:cNvPr>
          <p:cNvPicPr>
            <a:picLocks noChangeAspect="1"/>
          </p:cNvPicPr>
          <p:nvPr/>
        </p:nvPicPr>
        <p:blipFill>
          <a:blip r:embed="rId5"/>
          <a:srcRect l="122053" t="21918" r="-69518" b="936"/>
          <a:stretch>
            <a:fillRect/>
          </a:stretch>
        </p:blipFill>
        <p:spPr>
          <a:xfrm>
            <a:off x="15867593" y="7861377"/>
            <a:ext cx="1524001" cy="1448572"/>
          </a:xfrm>
          <a:prstGeom prst="rect">
            <a:avLst/>
          </a:prstGeom>
        </p:spPr>
      </p:pic>
      <p:pic>
        <p:nvPicPr>
          <p:cNvPr id="7" name="Picture 6">
            <a:extLst>
              <a:ext uri="{FF2B5EF4-FFF2-40B4-BE49-F238E27FC236}">
                <a16:creationId xmlns:a16="http://schemas.microsoft.com/office/drawing/2014/main" id="{65BEB125-894C-04AC-991D-D0ED9DB79E5B}"/>
              </a:ext>
            </a:extLst>
          </p:cNvPr>
          <p:cNvPicPr>
            <a:picLocks noChangeAspect="1"/>
          </p:cNvPicPr>
          <p:nvPr/>
        </p:nvPicPr>
        <p:blipFill>
          <a:blip r:embed="rId6"/>
          <a:srcRect l="31158" t="22680" r="32401" b="26291"/>
          <a:stretch>
            <a:fillRect/>
          </a:stretch>
        </p:blipFill>
        <p:spPr>
          <a:xfrm>
            <a:off x="3199857" y="4010889"/>
            <a:ext cx="5641272" cy="4443649"/>
          </a:xfrm>
          <a:prstGeom prst="rect">
            <a:avLst/>
          </a:prstGeom>
        </p:spPr>
      </p:pic>
      <p:pic>
        <p:nvPicPr>
          <p:cNvPr id="9" name="Picture 8">
            <a:extLst>
              <a:ext uri="{FF2B5EF4-FFF2-40B4-BE49-F238E27FC236}">
                <a16:creationId xmlns:a16="http://schemas.microsoft.com/office/drawing/2014/main" id="{22B249E2-23F7-4D74-75F8-96F34C43FE6F}"/>
              </a:ext>
            </a:extLst>
          </p:cNvPr>
          <p:cNvPicPr>
            <a:picLocks noChangeAspect="1"/>
          </p:cNvPicPr>
          <p:nvPr/>
        </p:nvPicPr>
        <p:blipFill>
          <a:blip r:embed="rId7"/>
          <a:srcRect l="30514" t="15613" r="29291" b="31128"/>
          <a:stretch>
            <a:fillRect/>
          </a:stretch>
        </p:blipFill>
        <p:spPr>
          <a:xfrm>
            <a:off x="9069905" y="3993619"/>
            <a:ext cx="5962379" cy="4443883"/>
          </a:xfrm>
          <a:prstGeom prst="rect">
            <a:avLst/>
          </a:prstGeom>
        </p:spPr>
      </p:pic>
      <p:pic>
        <p:nvPicPr>
          <p:cNvPr id="11" name="Picture 10">
            <a:extLst>
              <a:ext uri="{FF2B5EF4-FFF2-40B4-BE49-F238E27FC236}">
                <a16:creationId xmlns:a16="http://schemas.microsoft.com/office/drawing/2014/main" id="{7A3BEF48-3D37-7BB4-8684-81A42939B964}"/>
              </a:ext>
            </a:extLst>
          </p:cNvPr>
          <p:cNvPicPr>
            <a:picLocks noChangeAspect="1"/>
          </p:cNvPicPr>
          <p:nvPr/>
        </p:nvPicPr>
        <p:blipFill>
          <a:blip r:embed="rId8"/>
          <a:srcRect l="30433" t="20294" r="32638" b="30460"/>
          <a:stretch>
            <a:fillRect/>
          </a:stretch>
        </p:blipFill>
        <p:spPr>
          <a:xfrm>
            <a:off x="15322281" y="4000230"/>
            <a:ext cx="5962377" cy="4472439"/>
          </a:xfrm>
          <a:prstGeom prst="rect">
            <a:avLst/>
          </a:prstGeom>
        </p:spPr>
      </p:pic>
      <p:pic>
        <p:nvPicPr>
          <p:cNvPr id="15" name="Picture 14">
            <a:extLst>
              <a:ext uri="{FF2B5EF4-FFF2-40B4-BE49-F238E27FC236}">
                <a16:creationId xmlns:a16="http://schemas.microsoft.com/office/drawing/2014/main" id="{D5EF3658-6F89-49D5-B3F6-82F8E5DFFD8E}"/>
              </a:ext>
            </a:extLst>
          </p:cNvPr>
          <p:cNvPicPr>
            <a:picLocks noChangeAspect="1"/>
          </p:cNvPicPr>
          <p:nvPr/>
        </p:nvPicPr>
        <p:blipFill>
          <a:blip r:embed="rId9"/>
          <a:stretch>
            <a:fillRect/>
          </a:stretch>
        </p:blipFill>
        <p:spPr>
          <a:xfrm>
            <a:off x="16865600" y="7938763"/>
            <a:ext cx="2795339" cy="3852253"/>
          </a:xfrm>
          <a:prstGeom prst="rect">
            <a:avLst/>
          </a:prstGeom>
        </p:spPr>
      </p:pic>
      <p:pic>
        <p:nvPicPr>
          <p:cNvPr id="16" name="Picture 15">
            <a:extLst>
              <a:ext uri="{FF2B5EF4-FFF2-40B4-BE49-F238E27FC236}">
                <a16:creationId xmlns:a16="http://schemas.microsoft.com/office/drawing/2014/main" id="{40E15541-C4CC-E8BC-52FC-84AB7EF3CEA2}"/>
              </a:ext>
            </a:extLst>
          </p:cNvPr>
          <p:cNvPicPr>
            <a:picLocks noChangeAspect="1"/>
          </p:cNvPicPr>
          <p:nvPr/>
        </p:nvPicPr>
        <p:blipFill>
          <a:blip r:embed="rId10"/>
          <a:stretch>
            <a:fillRect/>
          </a:stretch>
        </p:blipFill>
        <p:spPr>
          <a:xfrm>
            <a:off x="3862439" y="8344364"/>
            <a:ext cx="4378728" cy="3041051"/>
          </a:xfrm>
          <a:prstGeom prst="rect">
            <a:avLst/>
          </a:prstGeom>
        </p:spPr>
      </p:pic>
      <p:pic>
        <p:nvPicPr>
          <p:cNvPr id="17" name="Grafik 4">
            <a:extLst>
              <a:ext uri="{FF2B5EF4-FFF2-40B4-BE49-F238E27FC236}">
                <a16:creationId xmlns:a16="http://schemas.microsoft.com/office/drawing/2014/main" id="{1772A0D2-1729-279D-2733-74944C607BD0}"/>
              </a:ext>
            </a:extLst>
          </p:cNvPr>
          <p:cNvPicPr>
            <a:picLocks noChangeAspect="1"/>
          </p:cNvPicPr>
          <p:nvPr/>
        </p:nvPicPr>
        <p:blipFill>
          <a:blip r:embed="rId11"/>
          <a:stretch>
            <a:fillRect/>
          </a:stretch>
        </p:blipFill>
        <p:spPr>
          <a:xfrm>
            <a:off x="10074483" y="8344364"/>
            <a:ext cx="4335552" cy="3041051"/>
          </a:xfrm>
          <a:prstGeom prst="rect">
            <a:avLst/>
          </a:prstGeom>
        </p:spPr>
      </p:pic>
      <p:sp>
        <p:nvSpPr>
          <p:cNvPr id="8" name="TextBox 8">
            <a:extLst>
              <a:ext uri="{FF2B5EF4-FFF2-40B4-BE49-F238E27FC236}">
                <a16:creationId xmlns:a16="http://schemas.microsoft.com/office/drawing/2014/main" id="{F9560AC2-5E57-F0FB-438B-93ACFE2CA829}"/>
              </a:ext>
            </a:extLst>
          </p:cNvPr>
          <p:cNvSpPr txBox="1"/>
          <p:nvPr/>
        </p:nvSpPr>
        <p:spPr>
          <a:xfrm>
            <a:off x="1011462" y="1602886"/>
            <a:ext cx="10080682" cy="1127168"/>
          </a:xfrm>
          <a:prstGeom prst="rect">
            <a:avLst/>
          </a:prstGeom>
        </p:spPr>
        <p:txBody>
          <a:bodyPr wrap="square" lIns="0" tIns="0" rIns="0" bIns="0" rtlCol="0" anchor="t">
            <a:spAutoFit/>
          </a:bodyPr>
          <a:lstStyle/>
          <a:p>
            <a:pPr>
              <a:lnSpc>
                <a:spcPts val="4479"/>
              </a:lnSpc>
            </a:pPr>
            <a:r>
              <a:rPr lang="en-US" sz="3200" b="1" dirty="0">
                <a:solidFill>
                  <a:srgbClr val="92D050"/>
                </a:solidFill>
                <a:latin typeface="DM Sans Bold"/>
                <a:ea typeface="DM Sans Bold"/>
                <a:cs typeface="DM Sans Bold"/>
                <a:sym typeface="DM Sans Bold"/>
              </a:rPr>
              <a:t>Subtask 4</a:t>
            </a:r>
          </a:p>
          <a:p>
            <a:pPr marL="457189" indent="-457189">
              <a:lnSpc>
                <a:spcPts val="4479"/>
              </a:lnSpc>
              <a:buFont typeface="Arial" panose="020B0604020202020204" pitchFamily="34" charset="0"/>
              <a:buChar char="•"/>
            </a:pPr>
            <a:r>
              <a:rPr lang="en-GB" sz="3200" b="1" dirty="0">
                <a:solidFill>
                  <a:srgbClr val="002060"/>
                </a:solidFill>
                <a:latin typeface="DM Sans Bold"/>
                <a:ea typeface="DM Sans Bold"/>
                <a:cs typeface="DM Sans Bold"/>
                <a:sym typeface="DM Sans Bold"/>
              </a:rPr>
              <a:t>Test for industrial scale up of a ‘’student bag’’</a:t>
            </a:r>
            <a:endParaRPr lang="en-US" sz="3200" b="1" dirty="0">
              <a:solidFill>
                <a:srgbClr val="002060"/>
              </a:solidFill>
              <a:latin typeface="DM Sans Bold"/>
              <a:ea typeface="DM Sans Bold"/>
              <a:cs typeface="DM Sans Bold"/>
              <a:sym typeface="DM Sans Bold"/>
            </a:endParaRPr>
          </a:p>
        </p:txBody>
      </p:sp>
      <p:sp>
        <p:nvSpPr>
          <p:cNvPr id="10" name="TextBox 9">
            <a:extLst>
              <a:ext uri="{FF2B5EF4-FFF2-40B4-BE49-F238E27FC236}">
                <a16:creationId xmlns:a16="http://schemas.microsoft.com/office/drawing/2014/main" id="{45636038-071F-480C-82DD-0C75DC52BA2D}"/>
              </a:ext>
            </a:extLst>
          </p:cNvPr>
          <p:cNvSpPr txBox="1"/>
          <p:nvPr/>
        </p:nvSpPr>
        <p:spPr>
          <a:xfrm>
            <a:off x="12539348" y="1844962"/>
            <a:ext cx="11722136" cy="1815882"/>
          </a:xfrm>
          <a:prstGeom prst="rect">
            <a:avLst/>
          </a:prstGeom>
          <a:noFill/>
        </p:spPr>
        <p:txBody>
          <a:bodyPr wrap="square" rtlCol="0">
            <a:spAutoFit/>
          </a:bodyPr>
          <a:lstStyle/>
          <a:p>
            <a:pPr marL="285750" indent="-285750">
              <a:buFont typeface="Arial" panose="020B0604020202020204" pitchFamily="34" charset="0"/>
              <a:buChar char="•"/>
            </a:pPr>
            <a:r>
              <a:rPr lang="en-GB" sz="2800" dirty="0">
                <a:solidFill>
                  <a:srgbClr val="002060"/>
                </a:solidFill>
                <a:latin typeface="DM Sans" pitchFamily="2" charset="0"/>
              </a:rPr>
              <a:t>Packaging</a:t>
            </a:r>
          </a:p>
          <a:p>
            <a:pPr marL="285750" indent="-285750">
              <a:buFont typeface="Arial" panose="020B0604020202020204" pitchFamily="34" charset="0"/>
              <a:buChar char="•"/>
            </a:pPr>
            <a:r>
              <a:rPr lang="en-GB" sz="2800" dirty="0">
                <a:solidFill>
                  <a:srgbClr val="002060"/>
                </a:solidFill>
                <a:latin typeface="DM Sans" pitchFamily="2" charset="0"/>
              </a:rPr>
              <a:t>Labelling (nutritional values)</a:t>
            </a:r>
          </a:p>
          <a:p>
            <a:pPr marL="285750" indent="-285750">
              <a:buFont typeface="Arial" panose="020B0604020202020204" pitchFamily="34" charset="0"/>
              <a:buChar char="•"/>
            </a:pPr>
            <a:r>
              <a:rPr lang="en-GB" sz="2800" dirty="0">
                <a:solidFill>
                  <a:srgbClr val="002060"/>
                </a:solidFill>
                <a:latin typeface="DM Sans" pitchFamily="2" charset="0"/>
              </a:rPr>
              <a:t>Preparation by the canteen staff</a:t>
            </a:r>
          </a:p>
          <a:p>
            <a:pPr marL="285750" indent="-285750">
              <a:buFont typeface="Arial" panose="020B0604020202020204" pitchFamily="34" charset="0"/>
              <a:buChar char="•"/>
            </a:pPr>
            <a:r>
              <a:rPr lang="en-GB" sz="2800" dirty="0">
                <a:solidFill>
                  <a:srgbClr val="002060"/>
                </a:solidFill>
                <a:latin typeface="DM Sans" pitchFamily="2" charset="0"/>
              </a:rPr>
              <a:t>Price calculation</a:t>
            </a:r>
            <a:endParaRPr lang="hr-HR" sz="2800" dirty="0">
              <a:solidFill>
                <a:srgbClr val="002060"/>
              </a:solidFill>
              <a:latin typeface="DM Sans" pitchFamily="2" charset="0"/>
            </a:endParaRPr>
          </a:p>
        </p:txBody>
      </p:sp>
      <p:cxnSp>
        <p:nvCxnSpPr>
          <p:cNvPr id="18" name="Straight Arrow Connector 17">
            <a:extLst>
              <a:ext uri="{FF2B5EF4-FFF2-40B4-BE49-F238E27FC236}">
                <a16:creationId xmlns:a16="http://schemas.microsoft.com/office/drawing/2014/main" id="{1ECA002D-F1F4-E143-AE11-33444017F148}"/>
              </a:ext>
            </a:extLst>
          </p:cNvPr>
          <p:cNvCxnSpPr>
            <a:cxnSpLocks/>
          </p:cNvCxnSpPr>
          <p:nvPr/>
        </p:nvCxnSpPr>
        <p:spPr>
          <a:xfrm>
            <a:off x="11092144" y="2456719"/>
            <a:ext cx="633708"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335364"/>
      </p:ext>
    </p:extLst>
  </p:cSld>
  <p:clrMapOvr>
    <a:masterClrMapping/>
  </p:clrMapOvr>
</p:sld>
</file>

<file path=ppt/theme/theme1.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1850</Words>
  <Application>Microsoft Macintosh PowerPoint</Application>
  <PresentationFormat>Custom</PresentationFormat>
  <Paragraphs>171</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DM Sans Bold</vt:lpstr>
      <vt:lpstr>DM Sans</vt:lpstr>
      <vt:lpstr>DM Sans </vt:lpstr>
      <vt:lpstr>Arial</vt:lpstr>
      <vt:lpstr>Helvetica Neue</vt:lpstr>
      <vt:lpstr>21_BasicWhite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SANJA VIDACEK FILIPEC</cp:lastModifiedBy>
  <cp:revision>190</cp:revision>
  <dcterms:modified xsi:type="dcterms:W3CDTF">2026-05-08T06:30:53Z</dcterms:modified>
</cp:coreProperties>
</file>